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7"/>
  </p:notesMasterIdLst>
  <p:handoutMasterIdLst>
    <p:handoutMasterId r:id="rId18"/>
  </p:handoutMasterIdLst>
  <p:sldIdLst>
    <p:sldId id="874" r:id="rId2"/>
    <p:sldId id="258" r:id="rId3"/>
    <p:sldId id="875" r:id="rId4"/>
    <p:sldId id="873" r:id="rId5"/>
    <p:sldId id="876" r:id="rId6"/>
    <p:sldId id="872" r:id="rId7"/>
    <p:sldId id="877" r:id="rId8"/>
    <p:sldId id="878" r:id="rId9"/>
    <p:sldId id="880" r:id="rId10"/>
    <p:sldId id="881" r:id="rId11"/>
    <p:sldId id="882" r:id="rId12"/>
    <p:sldId id="883" r:id="rId13"/>
    <p:sldId id="884" r:id="rId14"/>
    <p:sldId id="885" r:id="rId15"/>
    <p:sldId id="886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1C6DB6-4962-44E0-81D5-1CDED13AA95D}" v="416" dt="2021-12-21T06:43:33.330"/>
  </p1510:revLst>
</p1510:revInfo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0" autoAdjust="0"/>
  </p:normalViewPr>
  <p:slideViewPr>
    <p:cSldViewPr snapToGrid="0">
      <p:cViewPr varScale="1">
        <p:scale>
          <a:sx n="116" d="100"/>
          <a:sy n="116" d="100"/>
        </p:scale>
        <p:origin x="108" y="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5B930D0-A1F1-4271-9984-EF7C53CB1E0C}" type="datetime1">
              <a:rPr lang="ko-KR" altLang="en-US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2025-02-20</a:t>
            </a:fld>
            <a:endParaRPr lang="ko-KR" altLang="en-US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80BE5A-9D85-4716-9443-9D9E66ACB5E5}" type="slidenum">
              <a:rPr lang="en-US" altLang="ko-KR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‹#›</a:t>
            </a:fld>
            <a:endParaRPr lang="ko-KR" altLang="en-US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87826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D5476DFA-E093-417D-819F-35657A035576}" type="datetime1">
              <a:rPr lang="ko-KR" altLang="en-US" noProof="0" smtClean="0"/>
              <a:t>2025-02-20</a:t>
            </a:fld>
            <a:endParaRPr lang="ko-KR" altLang="en-US" noProof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8" name="머리글 개체 틀 7">
            <a:extLst>
              <a:ext uri="{FF2B5EF4-FFF2-40B4-BE49-F238E27FC236}">
                <a16:creationId xmlns:a16="http://schemas.microsoft.com/office/drawing/2014/main" id="{7AD65390-D285-44F7-B92F-E7146BA89F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9" name="바닥글 개체 틀 8">
            <a:extLst>
              <a:ext uri="{FF2B5EF4-FFF2-40B4-BE49-F238E27FC236}">
                <a16:creationId xmlns:a16="http://schemas.microsoft.com/office/drawing/2014/main" id="{FFF95FB0-72CF-4359-A9A7-B66C487851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9D7554FD-2B35-4075-A132-038F1D411C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465599-F993-4D39-9E7D-9FC676CE94E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슬라이드 노트 개체 틀 10">
            <a:extLst>
              <a:ext uri="{FF2B5EF4-FFF2-40B4-BE49-F238E27FC236}">
                <a16:creationId xmlns:a16="http://schemas.microsoft.com/office/drawing/2014/main" id="{161A3F06-CBB5-47CD-B91F-83948E6DFE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2066023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34" charset="-127"/>
        <a:ea typeface="Malgun Gothic" panose="020B0503020000020004" pitchFamily="34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34" charset="-127"/>
        <a:ea typeface="Malgun Gothic" panose="020B0503020000020004" pitchFamily="34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34" charset="-127"/>
        <a:ea typeface="Malgun Gothic" panose="020B0503020000020004" pitchFamily="34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34" charset="-127"/>
        <a:ea typeface="Malgun Gothic" panose="020B0503020000020004" pitchFamily="34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34" charset="-127"/>
        <a:ea typeface="Malgun Gothic" panose="020B0503020000020004" pitchFamily="34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465599-F993-4D39-9E7D-9FC676CE94E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206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72CCC54-04F3-4BB4-BE16-71550ED815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56746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FD0B94-015C-43DF-8C63-0BC97C44B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C37B65-0D81-48AF-9566-C57E48541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3DED1F-0357-45BC-AADF-849A26383A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7196" y="6291411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0D4300-50F6-4C6D-A994-184996589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1030" y="6362411"/>
            <a:ext cx="1755370" cy="365125"/>
          </a:xfrm>
        </p:spPr>
        <p:txBody>
          <a:bodyPr/>
          <a:lstStyle/>
          <a:p>
            <a:endParaRPr lang="ko-KR" altLang="en-US" noProof="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189509-BB69-49BB-A4C4-1BE553472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27717" y="6356349"/>
            <a:ext cx="382386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401CF334-2D5C-4859-84A6-CA7E6E43FAEB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9199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9143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54">
          <p15:clr>
            <a:srgbClr val="FBAE40"/>
          </p15:clr>
        </p15:guide>
        <p15:guide id="2" pos="32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FE16274-1C02-4A0B-9CDE-0376CA33B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7782A9-6E82-4DC8-892E-B9AE10EA5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FC9ABF-10B3-4FFA-A358-114966914A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0B1A7C-9F34-476A-9674-21F3DBF3B2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C3FF32E2-ABAE-4BB6-8CB4-0375B3829DE3}"/>
              </a:ext>
            </a:extLst>
          </p:cNvPr>
          <p:cNvGrpSpPr/>
          <p:nvPr userDrawn="1"/>
        </p:nvGrpSpPr>
        <p:grpSpPr>
          <a:xfrm>
            <a:off x="532015" y="465857"/>
            <a:ext cx="11078930" cy="66158"/>
            <a:chOff x="594992" y="555878"/>
            <a:chExt cx="9671882" cy="61200"/>
          </a:xfrm>
          <a:solidFill>
            <a:srgbClr val="F08010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22D30B5-D563-4D63-B67F-F3291D18E551}"/>
                </a:ext>
              </a:extLst>
            </p:cNvPr>
            <p:cNvSpPr/>
            <p:nvPr/>
          </p:nvSpPr>
          <p:spPr>
            <a:xfrm>
              <a:off x="654874" y="555878"/>
              <a:ext cx="9612000" cy="61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802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직각 삼각형 10">
              <a:extLst>
                <a:ext uri="{FF2B5EF4-FFF2-40B4-BE49-F238E27FC236}">
                  <a16:creationId xmlns:a16="http://schemas.microsoft.com/office/drawing/2014/main" id="{B2199DCC-AC2C-4666-BD6D-345B22330301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94992" y="555878"/>
              <a:ext cx="61200" cy="6120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5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7913E28-6820-42C7-A1CC-F0C4E18C5EF7}"/>
              </a:ext>
            </a:extLst>
          </p:cNvPr>
          <p:cNvGrpSpPr/>
          <p:nvPr userDrawn="1"/>
        </p:nvGrpSpPr>
        <p:grpSpPr>
          <a:xfrm>
            <a:off x="532015" y="6278821"/>
            <a:ext cx="11046229" cy="57675"/>
            <a:chOff x="594992" y="555878"/>
            <a:chExt cx="9671882" cy="61200"/>
          </a:xfrm>
          <a:solidFill>
            <a:srgbClr val="92D050"/>
          </a:solidFill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D7147FB-0561-4B9F-A3EA-480DB53D1AE0}"/>
                </a:ext>
              </a:extLst>
            </p:cNvPr>
            <p:cNvSpPr/>
            <p:nvPr/>
          </p:nvSpPr>
          <p:spPr>
            <a:xfrm>
              <a:off x="654874" y="555878"/>
              <a:ext cx="9612000" cy="61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802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직각 삼각형 13">
              <a:extLst>
                <a:ext uri="{FF2B5EF4-FFF2-40B4-BE49-F238E27FC236}">
                  <a16:creationId xmlns:a16="http://schemas.microsoft.com/office/drawing/2014/main" id="{8E9C74F6-C12F-4DD0-AC3B-86123FCD4F2A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94992" y="555878"/>
              <a:ext cx="61200" cy="6120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5" dirty="0"/>
            </a:p>
          </p:txBody>
        </p:sp>
      </p:grpSp>
    </p:spTree>
    <p:extLst>
      <p:ext uri="{BB962C8B-B14F-4D97-AF65-F5344CB8AC3E}">
        <p14:creationId xmlns:p14="http://schemas.microsoft.com/office/powerpoint/2010/main" val="2254472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21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.xlsx"/><Relationship Id="rId13" Type="http://schemas.openxmlformats.org/officeDocument/2006/relationships/image" Target="../media/image8.emf"/><Relationship Id="rId18" Type="http://schemas.openxmlformats.org/officeDocument/2006/relationships/oleObject" Target="../embeddings/oleObject5.bin"/><Relationship Id="rId3" Type="http://schemas.openxmlformats.org/officeDocument/2006/relationships/image" Target="../media/image2.png"/><Relationship Id="rId7" Type="http://schemas.openxmlformats.org/officeDocument/2006/relationships/image" Target="../media/image5.emf"/><Relationship Id="rId12" Type="http://schemas.openxmlformats.org/officeDocument/2006/relationships/oleObject" Target="../embeddings/oleObject2.bin"/><Relationship Id="rId17" Type="http://schemas.openxmlformats.org/officeDocument/2006/relationships/image" Target="../media/image10.emf"/><Relationship Id="rId2" Type="http://schemas.openxmlformats.org/officeDocument/2006/relationships/image" Target="../media/image1.png"/><Relationship Id="rId16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Excel_Worksheet.xlsx"/><Relationship Id="rId11" Type="http://schemas.openxmlformats.org/officeDocument/2006/relationships/image" Target="../media/image7.emf"/><Relationship Id="rId5" Type="http://schemas.openxmlformats.org/officeDocument/2006/relationships/image" Target="../media/image4.png"/><Relationship Id="rId15" Type="http://schemas.openxmlformats.org/officeDocument/2006/relationships/image" Target="../media/image9.emf"/><Relationship Id="rId10" Type="http://schemas.openxmlformats.org/officeDocument/2006/relationships/oleObject" Target="../embeddings/oleObject1.bin"/><Relationship Id="rId19" Type="http://schemas.openxmlformats.org/officeDocument/2006/relationships/image" Target="../media/image11.emf"/><Relationship Id="rId4" Type="http://schemas.openxmlformats.org/officeDocument/2006/relationships/image" Target="../media/image3.png"/><Relationship Id="rId9" Type="http://schemas.openxmlformats.org/officeDocument/2006/relationships/image" Target="../media/image6.emf"/><Relationship Id="rId14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74159" y="4316784"/>
            <a:ext cx="34436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3">
                    <a:lumMod val="50000"/>
                  </a:schemeClr>
                </a:solidFill>
              </a:rPr>
              <a:t>RPA </a:t>
            </a:r>
            <a:r>
              <a:rPr lang="ko-KR" altLang="en-US" b="1" dirty="0">
                <a:solidFill>
                  <a:schemeClr val="accent3">
                    <a:lumMod val="50000"/>
                  </a:schemeClr>
                </a:solidFill>
              </a:rPr>
              <a:t>교육과정</a:t>
            </a:r>
            <a:endParaRPr lang="en-US" altLang="ko-KR" b="1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ko-KR" altLang="en-US" b="1" dirty="0">
                <a:solidFill>
                  <a:schemeClr val="accent3">
                    <a:lumMod val="50000"/>
                  </a:schemeClr>
                </a:solidFill>
              </a:rPr>
              <a:t>프로세스 개발 기간 </a:t>
            </a:r>
            <a:r>
              <a:rPr lang="en-US" altLang="ko-KR" b="1" dirty="0">
                <a:solidFill>
                  <a:schemeClr val="accent3">
                    <a:lumMod val="50000"/>
                  </a:schemeClr>
                </a:solidFill>
              </a:rPr>
              <a:t>: 2</a:t>
            </a:r>
            <a:r>
              <a:rPr lang="ko-KR" altLang="en-US" b="1" dirty="0">
                <a:solidFill>
                  <a:schemeClr val="accent3">
                    <a:lumMod val="50000"/>
                  </a:schemeClr>
                </a:solidFill>
              </a:rPr>
              <a:t>주</a:t>
            </a:r>
            <a:endParaRPr lang="en-US" altLang="ko-KR" b="1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ko-KR" altLang="en-US" b="1" dirty="0">
                <a:solidFill>
                  <a:schemeClr val="accent3">
                    <a:lumMod val="50000"/>
                  </a:schemeClr>
                </a:solidFill>
              </a:rPr>
              <a:t>수행시스템 </a:t>
            </a:r>
            <a:r>
              <a:rPr lang="en-US" altLang="ko-KR" b="1" dirty="0">
                <a:solidFill>
                  <a:schemeClr val="accent3">
                    <a:lumMod val="50000"/>
                  </a:schemeClr>
                </a:solidFill>
              </a:rPr>
              <a:t>: Chrome, Excel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DBAB167-EBEB-46DB-057C-4F0479DF2A85}"/>
              </a:ext>
            </a:extLst>
          </p:cNvPr>
          <p:cNvCxnSpPr/>
          <p:nvPr/>
        </p:nvCxnSpPr>
        <p:spPr>
          <a:xfrm>
            <a:off x="1719743" y="2994870"/>
            <a:ext cx="810376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제목 2"/>
          <p:cNvSpPr txBox="1">
            <a:spLocks/>
          </p:cNvSpPr>
          <p:nvPr/>
        </p:nvSpPr>
        <p:spPr>
          <a:xfrm>
            <a:off x="1719743" y="1287062"/>
            <a:ext cx="8103765" cy="16610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1"/>
            <a:r>
              <a:rPr lang="en-US" altLang="ko-KR" sz="2400" b="0" dirty="0">
                <a:solidFill>
                  <a:schemeClr val="tx1"/>
                </a:solidFill>
              </a:rPr>
              <a:t>Chat gpt4 API</a:t>
            </a:r>
            <a:r>
              <a:rPr lang="ko-KR" altLang="en-US" sz="2400" b="0" dirty="0">
                <a:solidFill>
                  <a:schemeClr val="tx1"/>
                </a:solidFill>
              </a:rPr>
              <a:t>를 활용한 </a:t>
            </a:r>
            <a:r>
              <a:rPr lang="en-US" altLang="ko-KR" sz="2400" b="0" dirty="0">
                <a:solidFill>
                  <a:schemeClr val="tx1"/>
                </a:solidFill>
              </a:rPr>
              <a:t>Face</a:t>
            </a:r>
            <a:r>
              <a:rPr lang="ko-KR" altLang="en-US" sz="2400" b="0" dirty="0">
                <a:solidFill>
                  <a:schemeClr val="tx1"/>
                </a:solidFill>
              </a:rPr>
              <a:t>인식 및 이미지추론 시스템개발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C5A5B3-6747-3277-D7CF-2D17E8FD34B2}"/>
              </a:ext>
            </a:extLst>
          </p:cNvPr>
          <p:cNvSpPr txBox="1"/>
          <p:nvPr/>
        </p:nvSpPr>
        <p:spPr>
          <a:xfrm>
            <a:off x="4374159" y="5264895"/>
            <a:ext cx="315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3">
                    <a:lumMod val="50000"/>
                  </a:schemeClr>
                </a:solidFill>
              </a:rPr>
              <a:t>개발자명 </a:t>
            </a:r>
            <a:r>
              <a:rPr lang="en-US" altLang="ko-KR" b="1" dirty="0">
                <a:solidFill>
                  <a:schemeClr val="accent3">
                    <a:lumMod val="50000"/>
                  </a:schemeClr>
                </a:solidFill>
              </a:rPr>
              <a:t>: </a:t>
            </a:r>
            <a:r>
              <a:rPr lang="ko-KR" altLang="en-US" b="1" dirty="0" err="1">
                <a:solidFill>
                  <a:schemeClr val="accent3">
                    <a:lumMod val="50000"/>
                  </a:schemeClr>
                </a:solidFill>
              </a:rPr>
              <a:t>백원준</a:t>
            </a:r>
            <a:endParaRPr lang="en-US" altLang="ko-K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B1DD72-52CF-9C09-7FDD-4524FDA95E82}"/>
              </a:ext>
            </a:extLst>
          </p:cNvPr>
          <p:cNvSpPr txBox="1"/>
          <p:nvPr/>
        </p:nvSpPr>
        <p:spPr>
          <a:xfrm>
            <a:off x="587230" y="16306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1 -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표지</a:t>
            </a:r>
          </a:p>
        </p:txBody>
      </p:sp>
    </p:spTree>
    <p:extLst>
      <p:ext uri="{BB962C8B-B14F-4D97-AF65-F5344CB8AC3E}">
        <p14:creationId xmlns:p14="http://schemas.microsoft.com/office/powerpoint/2010/main" val="5723648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6C7BA0-8C2B-476D-928E-E2B61517A6A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3 –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작업 절차</a:t>
            </a:r>
          </a:p>
        </p:txBody>
      </p:sp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20725BEC-3B42-445C-BAA1-52B2A7A5F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9750967"/>
              </p:ext>
            </p:extLst>
          </p:nvPr>
        </p:nvGraphicFramePr>
        <p:xfrm>
          <a:off x="587230" y="587230"/>
          <a:ext cx="10989578" cy="55728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5067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4781725">
                  <a:extLst>
                    <a:ext uri="{9D8B030D-6E8A-4147-A177-3AD203B41FA5}">
                      <a16:colId xmlns:a16="http://schemas.microsoft.com/office/drawing/2014/main" val="170707524"/>
                    </a:ext>
                  </a:extLst>
                </a:gridCol>
                <a:gridCol w="1022498">
                  <a:extLst>
                    <a:ext uri="{9D8B030D-6E8A-4147-A177-3AD203B41FA5}">
                      <a16:colId xmlns:a16="http://schemas.microsoft.com/office/drawing/2014/main" val="365190211"/>
                    </a:ext>
                  </a:extLst>
                </a:gridCol>
                <a:gridCol w="1292863">
                  <a:extLst>
                    <a:ext uri="{9D8B030D-6E8A-4147-A177-3AD203B41FA5}">
                      <a16:colId xmlns:a16="http://schemas.microsoft.com/office/drawing/2014/main" val="987199902"/>
                    </a:ext>
                  </a:extLst>
                </a:gridCol>
                <a:gridCol w="2877425">
                  <a:extLst>
                    <a:ext uri="{9D8B030D-6E8A-4147-A177-3AD203B41FA5}">
                      <a16:colId xmlns:a16="http://schemas.microsoft.com/office/drawing/2014/main" val="338014259"/>
                    </a:ext>
                  </a:extLst>
                </a:gridCol>
              </a:tblGrid>
              <a:tr h="2768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개요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Chat GPT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를 통해 이미지 생성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C:\RPA\KBO</a:t>
                      </a:r>
                      <a:r>
                        <a:rPr lang="ko-KR" altLang="en-US" sz="900" b="1" dirty="0" err="1">
                          <a:solidFill>
                            <a:schemeClr val="tx1"/>
                          </a:solidFill>
                        </a:rPr>
                        <a:t>필터링데이터추출</a:t>
                      </a:r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\KBO</a:t>
                      </a:r>
                      <a:r>
                        <a:rPr lang="ko-KR" altLang="en-US" sz="9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필터링데이터추출</a:t>
                      </a:r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.xlsx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305080">
                <a:tc rowSpan="4"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작업 상세 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691980"/>
                  </a:ext>
                </a:extLst>
              </a:tr>
              <a:tr h="353241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Chat GPT 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이미지 생성 </a:t>
                      </a: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Body 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생성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altLang="ko-KR" sz="900" b="0" baseline="0" dirty="0" err="1">
                          <a:solidFill>
                            <a:schemeClr val="tx1"/>
                          </a:solidFill>
                        </a:rPr>
                        <a:t>SendRequest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를 통해 이미지 생성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이미지 생성 실패 시 최대 </a:t>
                      </a: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회 재시도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640724"/>
                  </a:ext>
                </a:extLst>
              </a:tr>
              <a:tr h="31133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비고 및 특이사항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930953"/>
                  </a:ext>
                </a:extLst>
              </a:tr>
              <a:tr h="113348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900" dirty="0"/>
                        <a:t>이미지 생성시 링크로 반환</a:t>
                      </a:r>
                      <a:endParaRPr lang="en-US" altLang="ko-KR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673814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78F0A81F-8080-6227-B148-B8EF47413E18}"/>
              </a:ext>
            </a:extLst>
          </p:cNvPr>
          <p:cNvGrpSpPr/>
          <p:nvPr/>
        </p:nvGrpSpPr>
        <p:grpSpPr>
          <a:xfrm>
            <a:off x="2533350" y="1167095"/>
            <a:ext cx="240257" cy="276999"/>
            <a:chOff x="9128258" y="2527226"/>
            <a:chExt cx="267412" cy="327826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75C917F-37A4-E013-4089-7C3AC20075FD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D379E49-4704-90EF-8F3B-E3462CCC229C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1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818D8F1C-D3A6-A263-9BA0-0044772AF51D}"/>
              </a:ext>
            </a:extLst>
          </p:cNvPr>
          <p:cNvGrpSpPr/>
          <p:nvPr/>
        </p:nvGrpSpPr>
        <p:grpSpPr>
          <a:xfrm>
            <a:off x="2553203" y="3208639"/>
            <a:ext cx="240257" cy="276999"/>
            <a:chOff x="9128258" y="2527226"/>
            <a:chExt cx="267412" cy="327826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86B637C9-1A97-E1C4-BA9E-E375CE802D62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6F3413B-5925-684A-2F15-B6C070C27EFE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2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D5827BB3-C0A6-E641-A47B-8D1F74368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616" y="1444094"/>
            <a:ext cx="3684982" cy="118366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47F5C77-9A3B-BC57-29DB-39A3FB21FE07}"/>
              </a:ext>
            </a:extLst>
          </p:cNvPr>
          <p:cNvSpPr/>
          <p:nvPr/>
        </p:nvSpPr>
        <p:spPr>
          <a:xfrm>
            <a:off x="2769598" y="1434071"/>
            <a:ext cx="3709259" cy="119368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9AAAC83-CF51-0749-66F2-648E746FD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237" y="3511329"/>
            <a:ext cx="3678614" cy="1437833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C3821022-31DD-08FD-CEDB-8F1936BB4BF7}"/>
              </a:ext>
            </a:extLst>
          </p:cNvPr>
          <p:cNvSpPr/>
          <p:nvPr/>
        </p:nvSpPr>
        <p:spPr>
          <a:xfrm>
            <a:off x="2816236" y="3485638"/>
            <a:ext cx="3678613" cy="146352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8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6C7BA0-8C2B-476D-928E-E2B61517A6A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3 –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작업 절차</a:t>
            </a:r>
          </a:p>
        </p:txBody>
      </p:sp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20725BEC-3B42-445C-BAA1-52B2A7A5F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1617897"/>
              </p:ext>
            </p:extLst>
          </p:nvPr>
        </p:nvGraphicFramePr>
        <p:xfrm>
          <a:off x="587230" y="587230"/>
          <a:ext cx="10989578" cy="55728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5067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4781725">
                  <a:extLst>
                    <a:ext uri="{9D8B030D-6E8A-4147-A177-3AD203B41FA5}">
                      <a16:colId xmlns:a16="http://schemas.microsoft.com/office/drawing/2014/main" val="170707524"/>
                    </a:ext>
                  </a:extLst>
                </a:gridCol>
                <a:gridCol w="1022498">
                  <a:extLst>
                    <a:ext uri="{9D8B030D-6E8A-4147-A177-3AD203B41FA5}">
                      <a16:colId xmlns:a16="http://schemas.microsoft.com/office/drawing/2014/main" val="365190211"/>
                    </a:ext>
                  </a:extLst>
                </a:gridCol>
                <a:gridCol w="1292863">
                  <a:extLst>
                    <a:ext uri="{9D8B030D-6E8A-4147-A177-3AD203B41FA5}">
                      <a16:colId xmlns:a16="http://schemas.microsoft.com/office/drawing/2014/main" val="987199902"/>
                    </a:ext>
                  </a:extLst>
                </a:gridCol>
                <a:gridCol w="2877425">
                  <a:extLst>
                    <a:ext uri="{9D8B030D-6E8A-4147-A177-3AD203B41FA5}">
                      <a16:colId xmlns:a16="http://schemas.microsoft.com/office/drawing/2014/main" val="338014259"/>
                    </a:ext>
                  </a:extLst>
                </a:gridCol>
              </a:tblGrid>
              <a:tr h="2768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개요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추출한 이미지 링크 이동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Chrome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305080">
                <a:tc rowSpan="4"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작업 상세 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691980"/>
                  </a:ext>
                </a:extLst>
              </a:tr>
              <a:tr h="353241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Chrome Open</a:t>
                      </a: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생성한 이미지 링크 이동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640724"/>
                  </a:ext>
                </a:extLst>
              </a:tr>
              <a:tr h="31133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비고 및 특이사항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930953"/>
                  </a:ext>
                </a:extLst>
              </a:tr>
              <a:tr h="113348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67381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8829CD3D-6CA4-13CB-FFB1-781BF69FD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902" y="1113582"/>
            <a:ext cx="2610214" cy="790685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597057E1-9DB8-3324-CEF2-5AB3FE948864}"/>
              </a:ext>
            </a:extLst>
          </p:cNvPr>
          <p:cNvGrpSpPr/>
          <p:nvPr/>
        </p:nvGrpSpPr>
        <p:grpSpPr>
          <a:xfrm>
            <a:off x="592664" y="861580"/>
            <a:ext cx="240257" cy="276999"/>
            <a:chOff x="9128258" y="2527226"/>
            <a:chExt cx="267412" cy="327826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0F224491-2D00-87EB-187E-92AC415A01A8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0DF295D-A704-89E8-0CBC-3033BB087777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1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E1B49E-56A3-4A03-47AA-2F9CACDBBA6D}"/>
              </a:ext>
            </a:extLst>
          </p:cNvPr>
          <p:cNvSpPr/>
          <p:nvPr/>
        </p:nvSpPr>
        <p:spPr>
          <a:xfrm>
            <a:off x="846902" y="1113582"/>
            <a:ext cx="2610214" cy="79068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618980F-E330-7557-5928-36B037CE6D31}"/>
              </a:ext>
            </a:extLst>
          </p:cNvPr>
          <p:cNvGrpSpPr/>
          <p:nvPr/>
        </p:nvGrpSpPr>
        <p:grpSpPr>
          <a:xfrm>
            <a:off x="8300787" y="1514473"/>
            <a:ext cx="240257" cy="276999"/>
            <a:chOff x="9128258" y="2527226"/>
            <a:chExt cx="267412" cy="327826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5461FE5-7DF6-C473-F25F-D08FD1A430A4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7E7C2A0-7C04-E7D9-4A51-80C7AFAB6A06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2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439ED192-1ADD-3CFC-5AD2-194C0B3A4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019" y="1853665"/>
            <a:ext cx="6559025" cy="387716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28BACA7-1105-56C8-7A71-735633538D01}"/>
              </a:ext>
            </a:extLst>
          </p:cNvPr>
          <p:cNvSpPr/>
          <p:nvPr/>
        </p:nvSpPr>
        <p:spPr>
          <a:xfrm>
            <a:off x="1973472" y="1842668"/>
            <a:ext cx="6550478" cy="389915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635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20725BEC-3B42-445C-BAA1-52B2A7A5F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0190499"/>
              </p:ext>
            </p:extLst>
          </p:nvPr>
        </p:nvGraphicFramePr>
        <p:xfrm>
          <a:off x="587230" y="587230"/>
          <a:ext cx="10989578" cy="55728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5067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4781725">
                  <a:extLst>
                    <a:ext uri="{9D8B030D-6E8A-4147-A177-3AD203B41FA5}">
                      <a16:colId xmlns:a16="http://schemas.microsoft.com/office/drawing/2014/main" val="170707524"/>
                    </a:ext>
                  </a:extLst>
                </a:gridCol>
                <a:gridCol w="1022498">
                  <a:extLst>
                    <a:ext uri="{9D8B030D-6E8A-4147-A177-3AD203B41FA5}">
                      <a16:colId xmlns:a16="http://schemas.microsoft.com/office/drawing/2014/main" val="365190211"/>
                    </a:ext>
                  </a:extLst>
                </a:gridCol>
                <a:gridCol w="1292863">
                  <a:extLst>
                    <a:ext uri="{9D8B030D-6E8A-4147-A177-3AD203B41FA5}">
                      <a16:colId xmlns:a16="http://schemas.microsoft.com/office/drawing/2014/main" val="987199902"/>
                    </a:ext>
                  </a:extLst>
                </a:gridCol>
                <a:gridCol w="2877425">
                  <a:extLst>
                    <a:ext uri="{9D8B030D-6E8A-4147-A177-3AD203B41FA5}">
                      <a16:colId xmlns:a16="http://schemas.microsoft.com/office/drawing/2014/main" val="338014259"/>
                    </a:ext>
                  </a:extLst>
                </a:gridCol>
              </a:tblGrid>
              <a:tr h="2768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개요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이미지 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Input 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폴더에 저장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C:\RPA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교육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\P_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미니프로젝트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\Input</a:t>
                      </a:r>
                      <a:endParaRPr lang="en-US" altLang="ko-KR" sz="9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305080">
                <a:tc rowSpan="4"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작업 상세 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691980"/>
                  </a:ext>
                </a:extLst>
              </a:tr>
              <a:tr h="353241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이미지 </a:t>
                      </a: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Input 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폴더의 저장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640724"/>
                  </a:ext>
                </a:extLst>
              </a:tr>
              <a:tr h="31133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비고 및 특이사항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930953"/>
                  </a:ext>
                </a:extLst>
              </a:tr>
              <a:tr h="113348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900" dirty="0"/>
                        <a:t>이미지 이름은 요청자의 이름</a:t>
                      </a:r>
                      <a:endParaRPr lang="en-US" altLang="ko-KR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673814"/>
                  </a:ext>
                </a:extLst>
              </a:tr>
            </a:tbl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id="{FBDC9DED-EDC0-CCA0-35E3-440381795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40" y="1113092"/>
            <a:ext cx="4074097" cy="40701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6C7BA0-8C2B-476D-928E-E2B61517A6A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3 –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작업 절차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50928D8-DA33-1D6E-14E6-1F4EFFC548B0}"/>
              </a:ext>
            </a:extLst>
          </p:cNvPr>
          <p:cNvGrpSpPr/>
          <p:nvPr/>
        </p:nvGrpSpPr>
        <p:grpSpPr>
          <a:xfrm>
            <a:off x="587230" y="859721"/>
            <a:ext cx="240257" cy="276999"/>
            <a:chOff x="9128258" y="2527226"/>
            <a:chExt cx="267412" cy="32782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BCD0693-A83E-B59D-EC77-D6521CEBA5E2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4EDB45D-BF0C-E445-68C8-237C73A144E1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1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635C6A7-DDBB-4B4F-2B95-EDD394774B11}"/>
              </a:ext>
            </a:extLst>
          </p:cNvPr>
          <p:cNvSpPr/>
          <p:nvPr/>
        </p:nvSpPr>
        <p:spPr>
          <a:xfrm>
            <a:off x="847340" y="1105847"/>
            <a:ext cx="4074097" cy="407744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5D73C10-590B-7A82-08F0-57E435986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422" y="3847171"/>
            <a:ext cx="7248597" cy="2062975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9292688A-C185-51CF-8EFD-27A758227C53}"/>
              </a:ext>
            </a:extLst>
          </p:cNvPr>
          <p:cNvGrpSpPr/>
          <p:nvPr/>
        </p:nvGrpSpPr>
        <p:grpSpPr>
          <a:xfrm>
            <a:off x="8283762" y="3570172"/>
            <a:ext cx="240257" cy="276999"/>
            <a:chOff x="9128258" y="2527226"/>
            <a:chExt cx="267412" cy="327826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8C666765-2803-3998-AB2F-915B44C6E57F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CEBEB8-E84F-DBFC-B679-788F8721841A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2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32D050-2B80-B60B-AFB4-1A5721DFB38F}"/>
              </a:ext>
            </a:extLst>
          </p:cNvPr>
          <p:cNvSpPr/>
          <p:nvPr/>
        </p:nvSpPr>
        <p:spPr>
          <a:xfrm>
            <a:off x="1275422" y="3847171"/>
            <a:ext cx="7248597" cy="206297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63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6C7BA0-8C2B-476D-928E-E2B61517A6A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3 –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작업 절차</a:t>
            </a:r>
          </a:p>
        </p:txBody>
      </p:sp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20725BEC-3B42-445C-BAA1-52B2A7A5F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842926"/>
              </p:ext>
            </p:extLst>
          </p:nvPr>
        </p:nvGraphicFramePr>
        <p:xfrm>
          <a:off x="587230" y="587230"/>
          <a:ext cx="10989578" cy="55728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5067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4781725">
                  <a:extLst>
                    <a:ext uri="{9D8B030D-6E8A-4147-A177-3AD203B41FA5}">
                      <a16:colId xmlns:a16="http://schemas.microsoft.com/office/drawing/2014/main" val="170707524"/>
                    </a:ext>
                  </a:extLst>
                </a:gridCol>
                <a:gridCol w="1022498">
                  <a:extLst>
                    <a:ext uri="{9D8B030D-6E8A-4147-A177-3AD203B41FA5}">
                      <a16:colId xmlns:a16="http://schemas.microsoft.com/office/drawing/2014/main" val="365190211"/>
                    </a:ext>
                  </a:extLst>
                </a:gridCol>
                <a:gridCol w="1292863">
                  <a:extLst>
                    <a:ext uri="{9D8B030D-6E8A-4147-A177-3AD203B41FA5}">
                      <a16:colId xmlns:a16="http://schemas.microsoft.com/office/drawing/2014/main" val="987199902"/>
                    </a:ext>
                  </a:extLst>
                </a:gridCol>
                <a:gridCol w="2877425">
                  <a:extLst>
                    <a:ext uri="{9D8B030D-6E8A-4147-A177-3AD203B41FA5}">
                      <a16:colId xmlns:a16="http://schemas.microsoft.com/office/drawing/2014/main" val="338014259"/>
                    </a:ext>
                  </a:extLst>
                </a:gridCol>
              </a:tblGrid>
              <a:tr h="2768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개요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이메일 전송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9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https://mail.google.com/mail/u/0/#inbox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305080">
                <a:tc rowSpan="4"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작업 상세 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691980"/>
                  </a:ext>
                </a:extLst>
              </a:tr>
              <a:tr h="353241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메일 주조와 참조 주소 확인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이미지 첨부파일 전송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640724"/>
                  </a:ext>
                </a:extLst>
              </a:tr>
              <a:tr h="31133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비고 및 특이사항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930953"/>
                  </a:ext>
                </a:extLst>
              </a:tr>
              <a:tr h="113348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900" dirty="0"/>
                        <a:t>요청자의 요청사항에 맞는 이미지 전송</a:t>
                      </a:r>
                      <a:endParaRPr lang="en-US" altLang="ko-KR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673814"/>
                  </a:ext>
                </a:extLst>
              </a:tr>
            </a:tbl>
          </a:graphicData>
        </a:graphic>
      </p:graphicFrame>
      <p:grpSp>
        <p:nvGrpSpPr>
          <p:cNvPr id="28" name="그룹 27">
            <a:extLst>
              <a:ext uri="{FF2B5EF4-FFF2-40B4-BE49-F238E27FC236}">
                <a16:creationId xmlns:a16="http://schemas.microsoft.com/office/drawing/2014/main" id="{D3E19AA4-9835-7282-FDFD-EB90654AA4AA}"/>
              </a:ext>
            </a:extLst>
          </p:cNvPr>
          <p:cNvGrpSpPr/>
          <p:nvPr/>
        </p:nvGrpSpPr>
        <p:grpSpPr>
          <a:xfrm>
            <a:off x="2993924" y="2656367"/>
            <a:ext cx="240257" cy="276999"/>
            <a:chOff x="9128258" y="2527226"/>
            <a:chExt cx="267412" cy="327826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7D3CE253-EC53-A9D0-B8F2-9BB8612C0D71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730D8B6-1739-7C88-01A7-C3ED496F9DA9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2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34868F78-9848-FF20-951A-43DE804C9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170" y="1231190"/>
            <a:ext cx="3629532" cy="129558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2E8D94C-4A6E-FC23-8C0D-928295977169}"/>
              </a:ext>
            </a:extLst>
          </p:cNvPr>
          <p:cNvSpPr/>
          <p:nvPr/>
        </p:nvSpPr>
        <p:spPr>
          <a:xfrm>
            <a:off x="958170" y="1231190"/>
            <a:ext cx="3629532" cy="129558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502E0F6-D2AC-9261-6BBA-56952DF688B8}"/>
              </a:ext>
            </a:extLst>
          </p:cNvPr>
          <p:cNvGrpSpPr/>
          <p:nvPr/>
        </p:nvGrpSpPr>
        <p:grpSpPr>
          <a:xfrm>
            <a:off x="719254" y="954191"/>
            <a:ext cx="240257" cy="276999"/>
            <a:chOff x="9128258" y="2527226"/>
            <a:chExt cx="267412" cy="327826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50DDBB0-0542-B77B-D885-DC11C2721591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1160ED9-607B-7F9C-5CCD-3624218D4E53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1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C1017A50-E3E2-A990-DEB3-4EC60D6E3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4181" y="2919253"/>
            <a:ext cx="5249008" cy="2848373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AB6F5A1-63FA-B302-FCF3-3148D6C73C56}"/>
              </a:ext>
            </a:extLst>
          </p:cNvPr>
          <p:cNvSpPr/>
          <p:nvPr/>
        </p:nvSpPr>
        <p:spPr>
          <a:xfrm>
            <a:off x="3234181" y="2919253"/>
            <a:ext cx="5249008" cy="284837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14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6C7BA0-8C2B-476D-928E-E2B61517A6A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3 –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작업 절차</a:t>
            </a:r>
          </a:p>
        </p:txBody>
      </p:sp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20725BEC-3B42-445C-BAA1-52B2A7A5F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046298"/>
              </p:ext>
            </p:extLst>
          </p:nvPr>
        </p:nvGraphicFramePr>
        <p:xfrm>
          <a:off x="587230" y="587230"/>
          <a:ext cx="10989578" cy="55728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5067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4781725">
                  <a:extLst>
                    <a:ext uri="{9D8B030D-6E8A-4147-A177-3AD203B41FA5}">
                      <a16:colId xmlns:a16="http://schemas.microsoft.com/office/drawing/2014/main" val="170707524"/>
                    </a:ext>
                  </a:extLst>
                </a:gridCol>
                <a:gridCol w="1022498">
                  <a:extLst>
                    <a:ext uri="{9D8B030D-6E8A-4147-A177-3AD203B41FA5}">
                      <a16:colId xmlns:a16="http://schemas.microsoft.com/office/drawing/2014/main" val="365190211"/>
                    </a:ext>
                  </a:extLst>
                </a:gridCol>
                <a:gridCol w="1292863">
                  <a:extLst>
                    <a:ext uri="{9D8B030D-6E8A-4147-A177-3AD203B41FA5}">
                      <a16:colId xmlns:a16="http://schemas.microsoft.com/office/drawing/2014/main" val="987199902"/>
                    </a:ext>
                  </a:extLst>
                </a:gridCol>
                <a:gridCol w="2877425">
                  <a:extLst>
                    <a:ext uri="{9D8B030D-6E8A-4147-A177-3AD203B41FA5}">
                      <a16:colId xmlns:a16="http://schemas.microsoft.com/office/drawing/2014/main" val="338014259"/>
                    </a:ext>
                  </a:extLst>
                </a:gridCol>
              </a:tblGrid>
              <a:tr h="2768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개요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엑셀 저장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C:\RPA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교육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\P_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미니프로젝트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\Output</a:t>
                      </a:r>
                      <a:endParaRPr lang="en-US" altLang="ko-KR" sz="9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305080">
                <a:tc rowSpan="4"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작업 상세 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691980"/>
                  </a:ext>
                </a:extLst>
              </a:tr>
              <a:tr h="353241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크롬 종료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엑셀 </a:t>
                      </a: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Output 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폴더 안에 저장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640724"/>
                  </a:ext>
                </a:extLst>
              </a:tr>
              <a:tr h="31133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비고 및 특이사항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930953"/>
                  </a:ext>
                </a:extLst>
              </a:tr>
              <a:tr h="113348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900" dirty="0"/>
                        <a:t>엑셀을 저장할 때 이름을 작업 완료로 하고      오늘 날짜</a:t>
                      </a:r>
                      <a:r>
                        <a:rPr lang="en-US" altLang="ko-KR" sz="900" dirty="0"/>
                        <a:t>(YY-MM-DD) </a:t>
                      </a:r>
                      <a:r>
                        <a:rPr lang="ko-KR" altLang="en-US" sz="900" dirty="0"/>
                        <a:t>형식으로 저장</a:t>
                      </a:r>
                      <a:endParaRPr lang="en-US" altLang="ko-KR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673814"/>
                  </a:ext>
                </a:extLst>
              </a:tr>
            </a:tbl>
          </a:graphicData>
        </a:graphic>
      </p:graphicFrame>
      <p:grpSp>
        <p:nvGrpSpPr>
          <p:cNvPr id="52" name="그룹 51">
            <a:extLst>
              <a:ext uri="{FF2B5EF4-FFF2-40B4-BE49-F238E27FC236}">
                <a16:creationId xmlns:a16="http://schemas.microsoft.com/office/drawing/2014/main" id="{D99667B6-7DF5-DB81-FC9D-54628934B171}"/>
              </a:ext>
            </a:extLst>
          </p:cNvPr>
          <p:cNvGrpSpPr/>
          <p:nvPr/>
        </p:nvGrpSpPr>
        <p:grpSpPr>
          <a:xfrm>
            <a:off x="5744669" y="949634"/>
            <a:ext cx="240257" cy="276999"/>
            <a:chOff x="9128258" y="2527226"/>
            <a:chExt cx="267412" cy="327826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39E7FD58-D4C6-1C8F-C9EA-0ED407E4A525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60480EF-5C12-812C-6694-FB1A4B5CD957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1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81DF81BE-84BF-8479-2713-3906B7808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342" y="1226633"/>
            <a:ext cx="4817327" cy="3740305"/>
          </a:xfrm>
          <a:prstGeom prst="rect">
            <a:avLst/>
          </a:prstGeom>
        </p:spPr>
      </p:pic>
      <p:sp>
        <p:nvSpPr>
          <p:cNvPr id="55" name="직사각형 54">
            <a:extLst>
              <a:ext uri="{FF2B5EF4-FFF2-40B4-BE49-F238E27FC236}">
                <a16:creationId xmlns:a16="http://schemas.microsoft.com/office/drawing/2014/main" id="{F0C51DD2-E568-7EA3-3543-DC78F273D5AC}"/>
              </a:ext>
            </a:extLst>
          </p:cNvPr>
          <p:cNvSpPr/>
          <p:nvPr/>
        </p:nvSpPr>
        <p:spPr>
          <a:xfrm>
            <a:off x="5609063" y="1226633"/>
            <a:ext cx="135606" cy="17842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2505F2B-AD72-FAE9-4DE7-1C0BBE319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689" y="4057293"/>
            <a:ext cx="7029877" cy="146135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DDF112A-F6AD-650A-990D-2823253BFB34}"/>
              </a:ext>
            </a:extLst>
          </p:cNvPr>
          <p:cNvSpPr/>
          <p:nvPr/>
        </p:nvSpPr>
        <p:spPr>
          <a:xfrm>
            <a:off x="1344688" y="4057293"/>
            <a:ext cx="7029877" cy="146135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E277B64-3629-E179-7BDF-F593F0425155}"/>
              </a:ext>
            </a:extLst>
          </p:cNvPr>
          <p:cNvGrpSpPr/>
          <p:nvPr/>
        </p:nvGrpSpPr>
        <p:grpSpPr>
          <a:xfrm>
            <a:off x="8300353" y="3780294"/>
            <a:ext cx="240257" cy="276999"/>
            <a:chOff x="9128258" y="2527226"/>
            <a:chExt cx="267412" cy="327826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B3BB166-CDF1-FC3D-3AC9-66ECB6C59355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3168E7-2F01-713D-0FC0-E7FB4D067A03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2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5077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PA">
            <a:hlinkClick r:id="" action="ppaction://media"/>
            <a:extLst>
              <a:ext uri="{FF2B5EF4-FFF2-40B4-BE49-F238E27FC236}">
                <a16:creationId xmlns:a16="http://schemas.microsoft.com/office/drawing/2014/main" id="{2A01376B-4FD4-6623-9404-D4D7BB95BC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4263" y="684408"/>
            <a:ext cx="8987883" cy="50556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4D2900-690B-118C-CA02-7F195D562ED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4 –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프로젝트 수행 영상</a:t>
            </a:r>
          </a:p>
        </p:txBody>
      </p:sp>
    </p:spTree>
    <p:extLst>
      <p:ext uri="{BB962C8B-B14F-4D97-AF65-F5344CB8AC3E}">
        <p14:creationId xmlns:p14="http://schemas.microsoft.com/office/powerpoint/2010/main" val="308142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1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8" name="표 16">
            <a:extLst>
              <a:ext uri="{FF2B5EF4-FFF2-40B4-BE49-F238E27FC236}">
                <a16:creationId xmlns:a16="http://schemas.microsoft.com/office/drawing/2014/main" id="{75A65192-D8C1-4900-9511-AB0EBECFF4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1020480"/>
              </p:ext>
            </p:extLst>
          </p:nvPr>
        </p:nvGraphicFramePr>
        <p:xfrm>
          <a:off x="587230" y="610102"/>
          <a:ext cx="10991744" cy="561778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6012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2480404">
                  <a:extLst>
                    <a:ext uri="{9D8B030D-6E8A-4147-A177-3AD203B41FA5}">
                      <a16:colId xmlns:a16="http://schemas.microsoft.com/office/drawing/2014/main" val="170707524"/>
                    </a:ext>
                  </a:extLst>
                </a:gridCol>
                <a:gridCol w="1421062">
                  <a:extLst>
                    <a:ext uri="{9D8B030D-6E8A-4147-A177-3AD203B41FA5}">
                      <a16:colId xmlns:a16="http://schemas.microsoft.com/office/drawing/2014/main" val="3392394867"/>
                    </a:ext>
                  </a:extLst>
                </a:gridCol>
                <a:gridCol w="2669877">
                  <a:extLst>
                    <a:ext uri="{9D8B030D-6E8A-4147-A177-3AD203B41FA5}">
                      <a16:colId xmlns:a16="http://schemas.microsoft.com/office/drawing/2014/main" val="3628893239"/>
                    </a:ext>
                  </a:extLst>
                </a:gridCol>
                <a:gridCol w="670994">
                  <a:extLst>
                    <a:ext uri="{9D8B030D-6E8A-4147-A177-3AD203B41FA5}">
                      <a16:colId xmlns:a16="http://schemas.microsoft.com/office/drawing/2014/main" val="4202872511"/>
                    </a:ext>
                  </a:extLst>
                </a:gridCol>
                <a:gridCol w="869270">
                  <a:extLst>
                    <a:ext uri="{9D8B030D-6E8A-4147-A177-3AD203B41FA5}">
                      <a16:colId xmlns:a16="http://schemas.microsoft.com/office/drawing/2014/main" val="1058997304"/>
                    </a:ext>
                  </a:extLst>
                </a:gridCol>
                <a:gridCol w="1464125">
                  <a:extLst>
                    <a:ext uri="{9D8B030D-6E8A-4147-A177-3AD203B41FA5}">
                      <a16:colId xmlns:a16="http://schemas.microsoft.com/office/drawing/2014/main" val="338014259"/>
                    </a:ext>
                  </a:extLst>
                </a:gridCol>
              </a:tblGrid>
              <a:tr h="4147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solidFill>
                            <a:schemeClr val="tx1"/>
                          </a:solidFill>
                        </a:rPr>
                        <a:t>과제명</a:t>
                      </a:r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Chat gpt4 API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를 활용한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Face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인식 및 이미지추론 시스템개발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부서명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글로벌 아카데미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현업담당자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박유진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27447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개발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사용시스템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/>
                        <a:t>Chrome, Excel</a:t>
                      </a:r>
                      <a:endParaRPr lang="ko-KR" altLang="en-US" sz="11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개발담당자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</a:rPr>
                        <a:t>백원준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584631"/>
                  </a:ext>
                </a:extLst>
              </a:tr>
              <a:tr h="27447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업무 요약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Chat GPT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API</a:t>
                      </a:r>
                      <a:r>
                        <a:rPr lang="ko-KR" altLang="en-US" sz="1100" dirty="0"/>
                        <a:t>를 이용하여 이미지를 분석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요약 및 생성을 하고 </a:t>
                      </a:r>
                      <a:r>
                        <a:rPr lang="en-US" altLang="ko-KR" sz="1100" dirty="0"/>
                        <a:t>RPA</a:t>
                      </a:r>
                      <a:r>
                        <a:rPr lang="ko-KR" altLang="en-US" sz="1100" dirty="0"/>
                        <a:t>를 통해 </a:t>
                      </a:r>
                      <a:r>
                        <a:rPr lang="en-US" altLang="ko-KR" sz="1100" dirty="0"/>
                        <a:t>Excel </a:t>
                      </a:r>
                      <a:r>
                        <a:rPr lang="ko-KR" altLang="en-US" sz="1100" dirty="0"/>
                        <a:t>저장 및 메일을 보내기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32502193"/>
                  </a:ext>
                </a:extLst>
              </a:tr>
              <a:tr h="274472"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설계 순서도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691980"/>
                  </a:ext>
                </a:extLst>
              </a:tr>
              <a:tr h="277415">
                <a:tc rowSpan="2" gridSpan="5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비고 및 특이사항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1722521"/>
                  </a:ext>
                </a:extLst>
              </a:tr>
              <a:tr h="4090231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228600" indent="-228600" latinLnBrk="1">
                        <a:buAutoNum type="arabicParenR"/>
                      </a:pPr>
                      <a:r>
                        <a:rPr lang="ko-KR" altLang="en-US" sz="1100" dirty="0"/>
                        <a:t>프로젝트 폴더 안에 </a:t>
                      </a:r>
                      <a:r>
                        <a:rPr lang="en-US" altLang="ko-KR" sz="1100" dirty="0"/>
                        <a:t>Input, Output, Temp </a:t>
                      </a:r>
                      <a:r>
                        <a:rPr lang="ko-KR" altLang="en-US" sz="1100" dirty="0"/>
                        <a:t>폴더를 생성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arenR"/>
                      </a:pPr>
                      <a:endParaRPr lang="en-US" altLang="ko-KR" sz="1100" dirty="0"/>
                    </a:p>
                    <a:p>
                      <a:pPr marL="228600" indent="-228600" latinLnBrk="1">
                        <a:buAutoNum type="arabicParenR"/>
                      </a:pPr>
                      <a:r>
                        <a:rPr lang="ko-KR" altLang="en-US" sz="1100" dirty="0"/>
                        <a:t>이미지는 </a:t>
                      </a:r>
                      <a:r>
                        <a:rPr lang="en-US" altLang="ko-KR" sz="1100" dirty="0"/>
                        <a:t>Input </a:t>
                      </a:r>
                      <a:r>
                        <a:rPr lang="ko-KR" altLang="en-US" sz="1100" dirty="0"/>
                        <a:t>폴더에 저장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arenR"/>
                      </a:pPr>
                      <a:endParaRPr lang="en-US" altLang="ko-KR" sz="1100" dirty="0"/>
                    </a:p>
                    <a:p>
                      <a:pPr marL="228600" indent="-228600" latinLnBrk="1">
                        <a:buAutoNum type="arabicParenR"/>
                      </a:pPr>
                      <a:r>
                        <a:rPr lang="ko-KR" altLang="en-US" sz="1100" dirty="0"/>
                        <a:t>엑셀은 </a:t>
                      </a:r>
                      <a:r>
                        <a:rPr lang="en-US" altLang="ko-KR" sz="1100" dirty="0"/>
                        <a:t>Output </a:t>
                      </a:r>
                      <a:r>
                        <a:rPr lang="ko-KR" altLang="en-US" sz="1100" dirty="0"/>
                        <a:t>폴더에 저장하고 크롬 닫기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164714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87230" y="-145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2 -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업무 분석 및 순서도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AB06CBC-0E89-48B7-A01B-596886C70681}"/>
              </a:ext>
            </a:extLst>
          </p:cNvPr>
          <p:cNvSpPr/>
          <p:nvPr/>
        </p:nvSpPr>
        <p:spPr>
          <a:xfrm>
            <a:off x="1237656" y="2279391"/>
            <a:ext cx="385894" cy="352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시작</a:t>
            </a:r>
            <a:endParaRPr lang="ko-KR" altLang="en-US" sz="2000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8E598E2F-ED62-4F03-82F6-03B2F2EACEBB}"/>
              </a:ext>
            </a:extLst>
          </p:cNvPr>
          <p:cNvSpPr/>
          <p:nvPr/>
        </p:nvSpPr>
        <p:spPr>
          <a:xfrm>
            <a:off x="8727053" y="5239064"/>
            <a:ext cx="387292" cy="3369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종료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3DAF83E-A07B-4712-9727-93F563F66B00}"/>
              </a:ext>
            </a:extLst>
          </p:cNvPr>
          <p:cNvCxnSpPr>
            <a:cxnSpLocks/>
            <a:stCxn id="27" idx="6"/>
            <a:endCxn id="48" idx="1"/>
          </p:cNvCxnSpPr>
          <p:nvPr/>
        </p:nvCxnSpPr>
        <p:spPr>
          <a:xfrm flipV="1">
            <a:off x="1623550" y="2453832"/>
            <a:ext cx="440484" cy="1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8" name="표 16">
            <a:extLst>
              <a:ext uri="{FF2B5EF4-FFF2-40B4-BE49-F238E27FC236}">
                <a16:creationId xmlns:a16="http://schemas.microsoft.com/office/drawing/2014/main" id="{80F32BD2-509C-4C79-82FF-9EE4A1A6B7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942978"/>
              </p:ext>
            </p:extLst>
          </p:nvPr>
        </p:nvGraphicFramePr>
        <p:xfrm>
          <a:off x="2064034" y="1938979"/>
          <a:ext cx="1261092" cy="10297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1092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</a:tblGrid>
              <a:tr h="20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폴더 생성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5674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폴더를 생성하고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템플릿 복사본을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Temp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에 복사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7730559"/>
                  </a:ext>
                </a:extLst>
              </a:tr>
              <a:tr h="248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err="1">
                          <a:solidFill>
                            <a:schemeClr val="tx1"/>
                          </a:solidFill>
                        </a:rPr>
                        <a:t>Brity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 RPA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584631"/>
                  </a:ext>
                </a:extLst>
              </a:tr>
            </a:tbl>
          </a:graphicData>
        </a:graphic>
      </p:graphicFrame>
      <p:graphicFrame>
        <p:nvGraphicFramePr>
          <p:cNvPr id="49" name="표 16">
            <a:extLst>
              <a:ext uri="{FF2B5EF4-FFF2-40B4-BE49-F238E27FC236}">
                <a16:creationId xmlns:a16="http://schemas.microsoft.com/office/drawing/2014/main" id="{EDE3F3A2-BA1B-4CA3-9CD6-EC0F5E45C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002871"/>
              </p:ext>
            </p:extLst>
          </p:nvPr>
        </p:nvGraphicFramePr>
        <p:xfrm>
          <a:off x="4233688" y="1940707"/>
          <a:ext cx="1261093" cy="10297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1093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</a:tblGrid>
              <a:tr h="20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엑셀 실행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5674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Temp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폴더 안에 있는 템플릿을 실행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7730559"/>
                  </a:ext>
                </a:extLst>
              </a:tr>
              <a:tr h="248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EXCEL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584631"/>
                  </a:ext>
                </a:extLst>
              </a:tr>
            </a:tbl>
          </a:graphicData>
        </a:graphic>
      </p:graphicFrame>
      <p:graphicFrame>
        <p:nvGraphicFramePr>
          <p:cNvPr id="50" name="표 16">
            <a:extLst>
              <a:ext uri="{FF2B5EF4-FFF2-40B4-BE49-F238E27FC236}">
                <a16:creationId xmlns:a16="http://schemas.microsoft.com/office/drawing/2014/main" id="{09692E8D-B38E-42D2-ACC0-B65372226B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395727"/>
              </p:ext>
            </p:extLst>
          </p:nvPr>
        </p:nvGraphicFramePr>
        <p:xfrm>
          <a:off x="668974" y="3268712"/>
          <a:ext cx="1261093" cy="10297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1093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</a:tblGrid>
              <a:tr h="20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이미지 분석 및 요약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5674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Chat GPT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를 활용하여 이미지의 대한 분석 내용과 요약 내용 추출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7730559"/>
                  </a:ext>
                </a:extLst>
              </a:tr>
              <a:tr h="248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Chat GPT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584631"/>
                  </a:ext>
                </a:extLst>
              </a:tr>
            </a:tbl>
          </a:graphicData>
        </a:graphic>
      </p:graphicFrame>
      <p:graphicFrame>
        <p:nvGraphicFramePr>
          <p:cNvPr id="51" name="표 16">
            <a:extLst>
              <a:ext uri="{FF2B5EF4-FFF2-40B4-BE49-F238E27FC236}">
                <a16:creationId xmlns:a16="http://schemas.microsoft.com/office/drawing/2014/main" id="{DE073C93-491A-4A4C-B119-4AE5CE7ABE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2477612"/>
              </p:ext>
            </p:extLst>
          </p:nvPr>
        </p:nvGraphicFramePr>
        <p:xfrm>
          <a:off x="6391157" y="1938979"/>
          <a:ext cx="1261093" cy="10297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1093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</a:tblGrid>
              <a:tr h="20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링크 데이터 추출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5674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이미지 분석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시트 안에 있는 이미지 링크 데이터만 추출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7730559"/>
                  </a:ext>
                </a:extLst>
              </a:tr>
              <a:tr h="248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EXCEL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584631"/>
                  </a:ext>
                </a:extLst>
              </a:tr>
            </a:tbl>
          </a:graphicData>
        </a:graphic>
      </p:graphicFrame>
      <p:graphicFrame>
        <p:nvGraphicFramePr>
          <p:cNvPr id="52" name="표 16">
            <a:extLst>
              <a:ext uri="{FF2B5EF4-FFF2-40B4-BE49-F238E27FC236}">
                <a16:creationId xmlns:a16="http://schemas.microsoft.com/office/drawing/2014/main" id="{F9398576-19AD-481A-9536-F1D8C0F2EF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5031871"/>
              </p:ext>
            </p:extLst>
          </p:nvPr>
        </p:nvGraphicFramePr>
        <p:xfrm>
          <a:off x="7032215" y="3261477"/>
          <a:ext cx="1261093" cy="10297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1093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</a:tblGrid>
              <a:tr h="20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요청사항추출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5674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이미지 생성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시트에 있는 데이터를 추출하고 요청사항도 따로 추출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7730559"/>
                  </a:ext>
                </a:extLst>
              </a:tr>
              <a:tr h="248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EXCEL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584631"/>
                  </a:ext>
                </a:extLst>
              </a:tr>
            </a:tbl>
          </a:graphicData>
        </a:graphic>
      </p:graphicFrame>
      <p:graphicFrame>
        <p:nvGraphicFramePr>
          <p:cNvPr id="53" name="표 16">
            <a:extLst>
              <a:ext uri="{FF2B5EF4-FFF2-40B4-BE49-F238E27FC236}">
                <a16:creationId xmlns:a16="http://schemas.microsoft.com/office/drawing/2014/main" id="{A498B5FC-CBCA-4432-98FA-E57A304D2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354368"/>
              </p:ext>
            </p:extLst>
          </p:nvPr>
        </p:nvGraphicFramePr>
        <p:xfrm>
          <a:off x="4900956" y="4887258"/>
          <a:ext cx="1361468" cy="10297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61468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</a:tblGrid>
              <a:tr h="20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이미지 저장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5674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추출한 링크를 크롬을 통해 이동하며 이미지를 요청자의 이름으로 저장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7730559"/>
                  </a:ext>
                </a:extLst>
              </a:tr>
              <a:tr h="248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Chrome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584631"/>
                  </a:ext>
                </a:extLst>
              </a:tr>
            </a:tbl>
          </a:graphicData>
        </a:graphic>
      </p:graphicFrame>
      <p:cxnSp>
        <p:nvCxnSpPr>
          <p:cNvPr id="56" name="연결선: 꺾임 156">
            <a:extLst>
              <a:ext uri="{FF2B5EF4-FFF2-40B4-BE49-F238E27FC236}">
                <a16:creationId xmlns:a16="http://schemas.microsoft.com/office/drawing/2014/main" id="{152F74DB-75E0-4D6B-A55B-3859846EDA84}"/>
              </a:ext>
            </a:extLst>
          </p:cNvPr>
          <p:cNvCxnSpPr>
            <a:cxnSpLocks/>
            <a:stCxn id="51" idx="2"/>
            <a:endCxn id="50" idx="0"/>
          </p:cNvCxnSpPr>
          <p:nvPr/>
        </p:nvCxnSpPr>
        <p:spPr>
          <a:xfrm rot="5400000">
            <a:off x="4010599" y="257607"/>
            <a:ext cx="300027" cy="572218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A3DAF83E-A07B-4712-9727-93F563F66B00}"/>
              </a:ext>
            </a:extLst>
          </p:cNvPr>
          <p:cNvCxnSpPr>
            <a:cxnSpLocks/>
            <a:stCxn id="48" idx="3"/>
            <a:endCxn id="49" idx="1"/>
          </p:cNvCxnSpPr>
          <p:nvPr/>
        </p:nvCxnSpPr>
        <p:spPr>
          <a:xfrm>
            <a:off x="3325126" y="2453832"/>
            <a:ext cx="908562" cy="1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A3DAF83E-A07B-4712-9727-93F563F66B00}"/>
              </a:ext>
            </a:extLst>
          </p:cNvPr>
          <p:cNvCxnSpPr>
            <a:cxnSpLocks/>
            <a:stCxn id="49" idx="3"/>
            <a:endCxn id="51" idx="1"/>
          </p:cNvCxnSpPr>
          <p:nvPr/>
        </p:nvCxnSpPr>
        <p:spPr>
          <a:xfrm flipV="1">
            <a:off x="5494781" y="2453832"/>
            <a:ext cx="896376" cy="1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67" name="표 16">
            <a:extLst>
              <a:ext uri="{FF2B5EF4-FFF2-40B4-BE49-F238E27FC236}">
                <a16:creationId xmlns:a16="http://schemas.microsoft.com/office/drawing/2014/main" id="{024EBEEE-595D-4EC7-B8AC-B845D21452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485676"/>
              </p:ext>
            </p:extLst>
          </p:nvPr>
        </p:nvGraphicFramePr>
        <p:xfrm>
          <a:off x="668974" y="4883686"/>
          <a:ext cx="1261093" cy="10297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1093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</a:tblGrid>
              <a:tr h="20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800">
                          <a:solidFill>
                            <a:schemeClr val="tx1"/>
                          </a:solidFill>
                        </a:rPr>
                        <a:t>이미지 생성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5674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Chat GPT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를 활용하여 요청사항의 이미지 링크를 추출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7730559"/>
                  </a:ext>
                </a:extLst>
              </a:tr>
              <a:tr h="248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Chat GPT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584631"/>
                  </a:ext>
                </a:extLst>
              </a:tr>
            </a:tbl>
          </a:graphicData>
        </a:graphic>
      </p:graphicFrame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A3DAF83E-A07B-4712-9727-93F563F66B00}"/>
              </a:ext>
            </a:extLst>
          </p:cNvPr>
          <p:cNvCxnSpPr>
            <a:cxnSpLocks/>
            <a:stCxn id="67" idx="3"/>
            <a:endCxn id="53" idx="1"/>
          </p:cNvCxnSpPr>
          <p:nvPr/>
        </p:nvCxnSpPr>
        <p:spPr>
          <a:xfrm>
            <a:off x="1930067" y="5398539"/>
            <a:ext cx="2970889" cy="3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연결선: 꺾임 156">
            <a:extLst>
              <a:ext uri="{FF2B5EF4-FFF2-40B4-BE49-F238E27FC236}">
                <a16:creationId xmlns:a16="http://schemas.microsoft.com/office/drawing/2014/main" id="{AFAB5BD8-E0AD-07A1-71C3-7771B5937D89}"/>
              </a:ext>
            </a:extLst>
          </p:cNvPr>
          <p:cNvCxnSpPr>
            <a:cxnSpLocks/>
            <a:stCxn id="52" idx="2"/>
            <a:endCxn id="67" idx="0"/>
          </p:cNvCxnSpPr>
          <p:nvPr/>
        </p:nvCxnSpPr>
        <p:spPr>
          <a:xfrm rot="5400000">
            <a:off x="4184890" y="1405814"/>
            <a:ext cx="592503" cy="6363241"/>
          </a:xfrm>
          <a:prstGeom prst="bentConnector3">
            <a:avLst>
              <a:gd name="adj1" fmla="val 5834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D0A7626-C741-A89A-CFDF-30457CA512FB}"/>
              </a:ext>
            </a:extLst>
          </p:cNvPr>
          <p:cNvCxnSpPr>
            <a:cxnSpLocks/>
            <a:stCxn id="4" idx="3"/>
            <a:endCxn id="45" idx="2"/>
          </p:cNvCxnSpPr>
          <p:nvPr/>
        </p:nvCxnSpPr>
        <p:spPr>
          <a:xfrm flipV="1">
            <a:off x="8293308" y="5407543"/>
            <a:ext cx="433745" cy="5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" name="표 16">
            <a:extLst>
              <a:ext uri="{FF2B5EF4-FFF2-40B4-BE49-F238E27FC236}">
                <a16:creationId xmlns:a16="http://schemas.microsoft.com/office/drawing/2014/main" id="{DD4A74DB-3BBF-BA6B-81B8-F89D6D2E43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9426979"/>
              </p:ext>
            </p:extLst>
          </p:nvPr>
        </p:nvGraphicFramePr>
        <p:xfrm>
          <a:off x="7032215" y="4898123"/>
          <a:ext cx="1261093" cy="10297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1093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</a:tblGrid>
              <a:tr h="20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9.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이메일 전송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5674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요청자의 요청사항에 맞게 이메일 주소로 이미지 전송 및 엑셀 저장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7730559"/>
                  </a:ext>
                </a:extLst>
              </a:tr>
              <a:tr h="248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err="1">
                          <a:solidFill>
                            <a:schemeClr val="tx1"/>
                          </a:solidFill>
                        </a:rPr>
                        <a:t>Brity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 RPA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584631"/>
                  </a:ext>
                </a:extLst>
              </a:tr>
            </a:tbl>
          </a:graphicData>
        </a:graphic>
      </p:graphicFrame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B6E5796E-62EE-BBFE-88C8-E77EA168CD04}"/>
              </a:ext>
            </a:extLst>
          </p:cNvPr>
          <p:cNvCxnSpPr>
            <a:cxnSpLocks/>
            <a:stCxn id="53" idx="3"/>
            <a:endCxn id="4" idx="1"/>
          </p:cNvCxnSpPr>
          <p:nvPr/>
        </p:nvCxnSpPr>
        <p:spPr>
          <a:xfrm>
            <a:off x="6262424" y="5402111"/>
            <a:ext cx="769791" cy="108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4" name="표 16">
            <a:extLst>
              <a:ext uri="{FF2B5EF4-FFF2-40B4-BE49-F238E27FC236}">
                <a16:creationId xmlns:a16="http://schemas.microsoft.com/office/drawing/2014/main" id="{3CFF6253-9E38-CC5D-A45C-7A0F427E9B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213416"/>
              </p:ext>
            </p:extLst>
          </p:nvPr>
        </p:nvGraphicFramePr>
        <p:xfrm>
          <a:off x="4900956" y="3270831"/>
          <a:ext cx="1261093" cy="10297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1093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</a:tblGrid>
              <a:tr h="20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엑셀 작업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5674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분석 및 요약한 내용을 템플릿에 집어 넣기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7730559"/>
                  </a:ext>
                </a:extLst>
              </a:tr>
              <a:tr h="248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EXCEL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584631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832845F-12E4-ACE3-A798-B623C1CC84C1}"/>
              </a:ext>
            </a:extLst>
          </p:cNvPr>
          <p:cNvCxnSpPr>
            <a:cxnSpLocks/>
            <a:stCxn id="24" idx="3"/>
            <a:endCxn id="52" idx="1"/>
          </p:cNvCxnSpPr>
          <p:nvPr/>
        </p:nvCxnSpPr>
        <p:spPr>
          <a:xfrm flipV="1">
            <a:off x="6162049" y="3776330"/>
            <a:ext cx="870166" cy="9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031A306-7631-ED20-6B5D-3A3E4AB2E1CB}"/>
              </a:ext>
            </a:extLst>
          </p:cNvPr>
          <p:cNvSpPr txBox="1"/>
          <p:nvPr/>
        </p:nvSpPr>
        <p:spPr>
          <a:xfrm>
            <a:off x="2325572" y="3552731"/>
            <a:ext cx="1261093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이미지 분석 요청사항 만큼 반복</a:t>
            </a:r>
            <a:endParaRPr lang="en-US" altLang="ko-KR" sz="800" dirty="0">
              <a:solidFill>
                <a:schemeClr val="tx1"/>
              </a:solidFill>
            </a:endParaRPr>
          </a:p>
          <a:p>
            <a:endParaRPr lang="ko-KR" altLang="en-US" sz="800" dirty="0"/>
          </a:p>
        </p:txBody>
      </p:sp>
      <p:cxnSp>
        <p:nvCxnSpPr>
          <p:cNvPr id="14" name="연결선: 꺾임 156">
            <a:extLst>
              <a:ext uri="{FF2B5EF4-FFF2-40B4-BE49-F238E27FC236}">
                <a16:creationId xmlns:a16="http://schemas.microsoft.com/office/drawing/2014/main" id="{F847EE3C-2651-8192-C100-16EB50CC3C10}"/>
              </a:ext>
            </a:extLst>
          </p:cNvPr>
          <p:cNvCxnSpPr>
            <a:cxnSpLocks/>
            <a:stCxn id="50" idx="3"/>
            <a:endCxn id="13" idx="1"/>
          </p:cNvCxnSpPr>
          <p:nvPr/>
        </p:nvCxnSpPr>
        <p:spPr>
          <a:xfrm flipV="1">
            <a:off x="1930067" y="3783564"/>
            <a:ext cx="395505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연결선: 꺾임 156">
            <a:extLst>
              <a:ext uri="{FF2B5EF4-FFF2-40B4-BE49-F238E27FC236}">
                <a16:creationId xmlns:a16="http://schemas.microsoft.com/office/drawing/2014/main" id="{40CE4DDC-18FD-5967-CFAA-AD53F0C5F890}"/>
              </a:ext>
            </a:extLst>
          </p:cNvPr>
          <p:cNvCxnSpPr>
            <a:cxnSpLocks/>
            <a:stCxn id="13" idx="3"/>
            <a:endCxn id="24" idx="1"/>
          </p:cNvCxnSpPr>
          <p:nvPr/>
        </p:nvCxnSpPr>
        <p:spPr>
          <a:xfrm>
            <a:off x="3586665" y="3783564"/>
            <a:ext cx="1314291" cy="21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5576FCC2-F6A9-CD2C-DBFD-63E1A95DC345}"/>
              </a:ext>
            </a:extLst>
          </p:cNvPr>
          <p:cNvSpPr/>
          <p:nvPr/>
        </p:nvSpPr>
        <p:spPr>
          <a:xfrm>
            <a:off x="3739308" y="3643667"/>
            <a:ext cx="336335" cy="28402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Y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8C0C8F8-2BA4-EB0A-2B48-D6AA7CFE90B3}"/>
              </a:ext>
            </a:extLst>
          </p:cNvPr>
          <p:cNvSpPr txBox="1"/>
          <p:nvPr/>
        </p:nvSpPr>
        <p:spPr>
          <a:xfrm>
            <a:off x="3539510" y="3425480"/>
            <a:ext cx="14237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모든 사진을 분석했을 경우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502D0B87-2C6D-32EE-5BFD-F2158958587C}"/>
              </a:ext>
            </a:extLst>
          </p:cNvPr>
          <p:cNvCxnSpPr>
            <a:cxnSpLocks/>
            <a:endCxn id="50" idx="2"/>
          </p:cNvCxnSpPr>
          <p:nvPr/>
        </p:nvCxnSpPr>
        <p:spPr>
          <a:xfrm rot="10800000" flipV="1">
            <a:off x="1299520" y="4014396"/>
            <a:ext cx="1656598" cy="284022"/>
          </a:xfrm>
          <a:prstGeom prst="bentConnector4">
            <a:avLst>
              <a:gd name="adj1" fmla="val 138"/>
              <a:gd name="adj2" fmla="val 14278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타원 38">
            <a:extLst>
              <a:ext uri="{FF2B5EF4-FFF2-40B4-BE49-F238E27FC236}">
                <a16:creationId xmlns:a16="http://schemas.microsoft.com/office/drawing/2014/main" id="{F2BD3386-1D1C-2F81-6E45-8C53A95330E7}"/>
              </a:ext>
            </a:extLst>
          </p:cNvPr>
          <p:cNvSpPr/>
          <p:nvPr/>
        </p:nvSpPr>
        <p:spPr>
          <a:xfrm>
            <a:off x="2463898" y="4271822"/>
            <a:ext cx="336335" cy="28402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6453B1-F466-6840-8CC9-CB9F23289AEE}"/>
              </a:ext>
            </a:extLst>
          </p:cNvPr>
          <p:cNvSpPr txBox="1"/>
          <p:nvPr/>
        </p:nvSpPr>
        <p:spPr>
          <a:xfrm>
            <a:off x="1169815" y="4408343"/>
            <a:ext cx="10791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분석 실패로 재시도</a:t>
            </a:r>
            <a:endParaRPr lang="en-US" altLang="ko-KR" sz="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09C297C-48BE-E721-8118-34ACF39FA7BD}"/>
              </a:ext>
            </a:extLst>
          </p:cNvPr>
          <p:cNvSpPr txBox="1"/>
          <p:nvPr/>
        </p:nvSpPr>
        <p:spPr>
          <a:xfrm>
            <a:off x="2325571" y="5239064"/>
            <a:ext cx="1261093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이미지 생성 요청사항 만큼 반복</a:t>
            </a: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7C6373A6-827E-8B68-66CD-ACCD722FE776}"/>
              </a:ext>
            </a:extLst>
          </p:cNvPr>
          <p:cNvSpPr/>
          <p:nvPr/>
        </p:nvSpPr>
        <p:spPr>
          <a:xfrm>
            <a:off x="3739307" y="5243267"/>
            <a:ext cx="336335" cy="28402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Y</a:t>
            </a:r>
            <a:endParaRPr lang="ko-KR" alt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4DF6D7E-47F1-D7A5-6F75-7E06E8D2B075}"/>
              </a:ext>
            </a:extLst>
          </p:cNvPr>
          <p:cNvSpPr txBox="1"/>
          <p:nvPr/>
        </p:nvSpPr>
        <p:spPr>
          <a:xfrm>
            <a:off x="3531916" y="4996628"/>
            <a:ext cx="14237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모든 사진을 생성했을 경우</a:t>
            </a:r>
          </a:p>
        </p:txBody>
      </p:sp>
      <p:cxnSp>
        <p:nvCxnSpPr>
          <p:cNvPr id="73" name="직선 화살표 연결선 32">
            <a:extLst>
              <a:ext uri="{FF2B5EF4-FFF2-40B4-BE49-F238E27FC236}">
                <a16:creationId xmlns:a16="http://schemas.microsoft.com/office/drawing/2014/main" id="{9F7B2B02-7E4D-0941-8D1E-C05A92C6A04D}"/>
              </a:ext>
            </a:extLst>
          </p:cNvPr>
          <p:cNvCxnSpPr>
            <a:cxnSpLocks/>
            <a:stCxn id="70" idx="2"/>
            <a:endCxn id="67" idx="2"/>
          </p:cNvCxnSpPr>
          <p:nvPr/>
        </p:nvCxnSpPr>
        <p:spPr>
          <a:xfrm rot="5400000">
            <a:off x="1959932" y="4917206"/>
            <a:ext cx="335774" cy="1656598"/>
          </a:xfrm>
          <a:prstGeom prst="bentConnector3">
            <a:avLst>
              <a:gd name="adj1" fmla="val 15336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타원 76">
            <a:extLst>
              <a:ext uri="{FF2B5EF4-FFF2-40B4-BE49-F238E27FC236}">
                <a16:creationId xmlns:a16="http://schemas.microsoft.com/office/drawing/2014/main" id="{2E4E0830-FF4B-838C-DA42-1A683163925D}"/>
              </a:ext>
            </a:extLst>
          </p:cNvPr>
          <p:cNvSpPr/>
          <p:nvPr/>
        </p:nvSpPr>
        <p:spPr>
          <a:xfrm>
            <a:off x="2800233" y="5693033"/>
            <a:ext cx="336335" cy="28402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</a:t>
            </a:r>
            <a:endParaRPr lang="ko-KR" alt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106C8BB-A4B7-F5FF-B508-FFF1E3D51C60}"/>
              </a:ext>
            </a:extLst>
          </p:cNvPr>
          <p:cNvSpPr txBox="1"/>
          <p:nvPr/>
        </p:nvSpPr>
        <p:spPr>
          <a:xfrm>
            <a:off x="1535032" y="5904039"/>
            <a:ext cx="10791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생성 실패로 재시도</a:t>
            </a:r>
            <a:endParaRPr lang="en-US" altLang="ko-KR" sz="800" dirty="0"/>
          </a:p>
        </p:txBody>
      </p:sp>
    </p:spTree>
    <p:extLst>
      <p:ext uri="{BB962C8B-B14F-4D97-AF65-F5344CB8AC3E}">
        <p14:creationId xmlns:p14="http://schemas.microsoft.com/office/powerpoint/2010/main" val="78365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87230" y="-1450"/>
            <a:ext cx="5134062" cy="46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3 -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분석도 상세 설명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775095"/>
              </p:ext>
            </p:extLst>
          </p:nvPr>
        </p:nvGraphicFramePr>
        <p:xfrm>
          <a:off x="696287" y="644167"/>
          <a:ext cx="10740499" cy="52801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738">
                  <a:extLst>
                    <a:ext uri="{9D8B030D-6E8A-4147-A177-3AD203B41FA5}">
                      <a16:colId xmlns:a16="http://schemas.microsoft.com/office/drawing/2014/main" val="2949329046"/>
                    </a:ext>
                  </a:extLst>
                </a:gridCol>
                <a:gridCol w="1620375">
                  <a:extLst>
                    <a:ext uri="{9D8B030D-6E8A-4147-A177-3AD203B41FA5}">
                      <a16:colId xmlns:a16="http://schemas.microsoft.com/office/drawing/2014/main" val="4175160694"/>
                    </a:ext>
                  </a:extLst>
                </a:gridCol>
                <a:gridCol w="7606838">
                  <a:extLst>
                    <a:ext uri="{9D8B030D-6E8A-4147-A177-3AD203B41FA5}">
                      <a16:colId xmlns:a16="http://schemas.microsoft.com/office/drawing/2014/main" val="1017136227"/>
                    </a:ext>
                  </a:extLst>
                </a:gridCol>
                <a:gridCol w="1128548">
                  <a:extLst>
                    <a:ext uri="{9D8B030D-6E8A-4147-A177-3AD203B41FA5}">
                      <a16:colId xmlns:a16="http://schemas.microsoft.com/office/drawing/2014/main" val="845590638"/>
                    </a:ext>
                  </a:extLst>
                </a:gridCol>
              </a:tblGrid>
              <a:tr h="5899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No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상세</a:t>
                      </a: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 Activity</a:t>
                      </a:r>
                      <a:endParaRPr kumimoji="0" lang="ko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세부</a:t>
                      </a: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ko-KR" alt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설명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시스템</a:t>
                      </a:r>
                    </a:p>
                  </a:txBody>
                  <a:tcPr marL="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9059156"/>
                  </a:ext>
                </a:extLst>
              </a:tr>
              <a:tr h="5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</a:pPr>
                      <a:r>
                        <a:rPr lang="ko-KR" altLang="en-US" sz="10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폴더 생성</a:t>
                      </a:r>
                      <a:endParaRPr lang="en-US" altLang="ko-KR" sz="105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프로젝트 폴더를 생성하고 그 안에 </a:t>
                      </a:r>
                      <a:r>
                        <a:rPr lang="en-US" altLang="ko-KR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Input, Output, Temp </a:t>
                      </a:r>
                      <a:r>
                        <a:rPr lang="ko-KR" altLang="en-US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폴더를 생성하고 </a:t>
                      </a:r>
                      <a:r>
                        <a:rPr lang="en-US" altLang="ko-KR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Temp</a:t>
                      </a:r>
                      <a:r>
                        <a:rPr lang="ko-KR" altLang="en-US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폴더 안에 템플릿 복사</a:t>
                      </a:r>
                      <a:endParaRPr lang="en-US" altLang="ko-KR" sz="105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</a:pPr>
                      <a:r>
                        <a:rPr lang="en-US" altLang="ko-KR" sz="1050" b="1" dirty="0" err="1">
                          <a:solidFill>
                            <a:schemeClr val="tx1"/>
                          </a:solidFill>
                        </a:rPr>
                        <a:t>Brity</a:t>
                      </a:r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 RPA</a:t>
                      </a:r>
                      <a:endParaRPr lang="ko-KR" altLang="en-US" sz="105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5391235"/>
                  </a:ext>
                </a:extLst>
              </a:tr>
              <a:tr h="5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</a:pPr>
                      <a:r>
                        <a:rPr lang="ko-KR" altLang="en-US" sz="10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엑셀 실행</a:t>
                      </a:r>
                      <a:endParaRPr lang="en-US" altLang="ko-KR" sz="105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Temp</a:t>
                      </a:r>
                      <a:r>
                        <a:rPr lang="ko-KR" altLang="en-US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폴더 안에 있는 템플릿 엑셀을 실행</a:t>
                      </a:r>
                      <a:endParaRPr lang="en-US" altLang="ko-KR" sz="105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EXCEL</a:t>
                      </a:r>
                      <a:endParaRPr lang="ko-KR" altLang="en-US" sz="105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9846909"/>
                  </a:ext>
                </a:extLst>
              </a:tr>
              <a:tr h="5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</a:pPr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링크 데이터 추출</a:t>
                      </a:r>
                      <a:endParaRPr lang="en-US" altLang="ko-KR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‘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이미지 분석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‘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시트에 이미지 분석 요청사항에 이미지 링크들을 추출</a:t>
                      </a: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EXCEL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4121662"/>
                  </a:ext>
                </a:extLst>
              </a:tr>
              <a:tr h="5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377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0" algn="l"/>
                        </a:tabLst>
                        <a:defRPr/>
                      </a:pPr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이미지 분석 및 요약</a:t>
                      </a:r>
                      <a:endParaRPr lang="en-US" altLang="ko-KR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추출한 이미지 링크를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Chat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GPT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를 활용하여 분석 및 요약 내용 추출 만약 분석 실패 시 최대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회 재시도</a:t>
                      </a: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Chat GPT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904320"/>
                  </a:ext>
                </a:extLst>
              </a:tr>
              <a:tr h="5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377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엑셀 작업</a:t>
                      </a:r>
                      <a:endParaRPr lang="en-US" altLang="ko-KR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분석한 내용과 요약한 내용을 각각 엑셀에 집어 넣기</a:t>
                      </a:r>
                      <a:endParaRPr lang="en-US" altLang="ko-KR" sz="105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EXCEL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743682"/>
                  </a:ext>
                </a:extLst>
              </a:tr>
              <a:tr h="5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</a:pPr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요청사항추출</a:t>
                      </a:r>
                      <a:endParaRPr lang="en-US" altLang="ko-KR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‘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이미지 생성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‘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시트에 있는 요청사항과 요청자를 추출</a:t>
                      </a:r>
                      <a:endParaRPr lang="en-US" altLang="ko-KR" sz="105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EXCEL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5646162"/>
                  </a:ext>
                </a:extLst>
              </a:tr>
              <a:tr h="5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</a:pPr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이미지 생성</a:t>
                      </a:r>
                      <a:endParaRPr lang="en-US" altLang="ko-KR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요청사항을 </a:t>
                      </a:r>
                      <a:r>
                        <a:rPr lang="en-US" altLang="ko-KR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Chat GPT</a:t>
                      </a:r>
                      <a:r>
                        <a:rPr lang="ko-KR" altLang="en-US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를 활용하여 만들어진 이미지 링크 생성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만약 생성 실패 시 최대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회 재시도</a:t>
                      </a:r>
                      <a:endParaRPr lang="en-US" altLang="ko-KR" sz="105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Chat GPT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0718234"/>
                  </a:ext>
                </a:extLst>
              </a:tr>
              <a:tr h="5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</a:pPr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이미지 저장</a:t>
                      </a:r>
                      <a:endParaRPr lang="en-US" altLang="ko-KR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각각의 이미지 링크를 들어가서 이미지를 다운 받고 요청자의 이름으로 저장</a:t>
                      </a:r>
                      <a:endParaRPr lang="en-US" altLang="ko-KR" sz="105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EXCEL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4939294"/>
                  </a:ext>
                </a:extLst>
              </a:tr>
              <a:tr h="5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</a:pPr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이메일 전송</a:t>
                      </a:r>
                      <a:endParaRPr lang="en-US" altLang="ko-KR" sz="10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5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요청자의 요청사항으로 만들어진 이미지를 이메일 주소와 참조 주소를 확인하고 전송</a:t>
                      </a:r>
                      <a:endParaRPr lang="en-US" altLang="ko-KR" sz="1050" b="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108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Brity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 RPA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50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799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6C7BA0-8C2B-476D-928E-E2B61517A6A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4 </a:t>
            </a:r>
            <a:r>
              <a:rPr lang="en-US" altLang="ko-KR" sz="2406" b="1">
                <a:solidFill>
                  <a:schemeClr val="accent3">
                    <a:lumMod val="50000"/>
                  </a:schemeClr>
                </a:solidFill>
              </a:rPr>
              <a:t>-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폴더 구조</a:t>
            </a:r>
          </a:p>
        </p:txBody>
      </p:sp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20725BEC-3B42-445C-BAA1-52B2A7A5F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2926371"/>
              </p:ext>
            </p:extLst>
          </p:nvPr>
        </p:nvGraphicFramePr>
        <p:xfrm>
          <a:off x="595618" y="698584"/>
          <a:ext cx="11000764" cy="134873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30439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6429401">
                  <a:extLst>
                    <a:ext uri="{9D8B030D-6E8A-4147-A177-3AD203B41FA5}">
                      <a16:colId xmlns:a16="http://schemas.microsoft.com/office/drawing/2014/main" val="1801977618"/>
                    </a:ext>
                  </a:extLst>
                </a:gridCol>
                <a:gridCol w="1589903">
                  <a:extLst>
                    <a:ext uri="{9D8B030D-6E8A-4147-A177-3AD203B41FA5}">
                      <a16:colId xmlns:a16="http://schemas.microsoft.com/office/drawing/2014/main" val="2799977417"/>
                    </a:ext>
                  </a:extLst>
                </a:gridCol>
                <a:gridCol w="1851021">
                  <a:extLst>
                    <a:ext uri="{9D8B030D-6E8A-4147-A177-3AD203B41FA5}">
                      <a16:colId xmlns:a16="http://schemas.microsoft.com/office/drawing/2014/main" val="3783164209"/>
                    </a:ext>
                  </a:extLst>
                </a:gridCol>
              </a:tblGrid>
              <a:tr h="27678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구조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1058155"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C:\RPA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교육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\P_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미니프로젝트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None/>
                      </a:pPr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RPA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 작업에 기본 폴더 구조 중 프로젝트명 폴더 구조 입니다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34594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38B808E9-D2CD-1B33-32BB-C8C2F76EC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789" y="1005016"/>
            <a:ext cx="6387957" cy="1011966"/>
          </a:xfrm>
          <a:prstGeom prst="rect">
            <a:avLst/>
          </a:prstGeom>
        </p:spPr>
      </p:pic>
      <p:graphicFrame>
        <p:nvGraphicFramePr>
          <p:cNvPr id="10" name="표 16">
            <a:extLst>
              <a:ext uri="{FF2B5EF4-FFF2-40B4-BE49-F238E27FC236}">
                <a16:creationId xmlns:a16="http://schemas.microsoft.com/office/drawing/2014/main" id="{5CF24F78-042E-43FE-CA42-73B22038D5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6889444"/>
              </p:ext>
            </p:extLst>
          </p:nvPr>
        </p:nvGraphicFramePr>
        <p:xfrm>
          <a:off x="595618" y="2040253"/>
          <a:ext cx="11000763" cy="14209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30440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6429401">
                  <a:extLst>
                    <a:ext uri="{9D8B030D-6E8A-4147-A177-3AD203B41FA5}">
                      <a16:colId xmlns:a16="http://schemas.microsoft.com/office/drawing/2014/main" val="1801977618"/>
                    </a:ext>
                  </a:extLst>
                </a:gridCol>
                <a:gridCol w="1589903">
                  <a:extLst>
                    <a:ext uri="{9D8B030D-6E8A-4147-A177-3AD203B41FA5}">
                      <a16:colId xmlns:a16="http://schemas.microsoft.com/office/drawing/2014/main" val="2799977417"/>
                    </a:ext>
                  </a:extLst>
                </a:gridCol>
                <a:gridCol w="1851019">
                  <a:extLst>
                    <a:ext uri="{9D8B030D-6E8A-4147-A177-3AD203B41FA5}">
                      <a16:colId xmlns:a16="http://schemas.microsoft.com/office/drawing/2014/main" val="801176713"/>
                    </a:ext>
                  </a:extLst>
                </a:gridCol>
              </a:tblGrid>
              <a:tr h="15384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>
                          <a:solidFill>
                            <a:schemeClr val="tx1"/>
                          </a:solidFill>
                        </a:rPr>
                        <a:t>경로</a:t>
                      </a:r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>
                          <a:solidFill>
                            <a:schemeClr val="tx1"/>
                          </a:solidFill>
                        </a:rPr>
                        <a:t>구조</a:t>
                      </a:r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1130325"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C:\RPA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교육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\P_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미니프로젝트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\Input</a:t>
                      </a:r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None/>
                      </a:pPr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Input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폴더 내부에는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RPA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작업 중 내려 받은 이미지 파일들을 저장합니다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34594"/>
                  </a:ext>
                </a:extLst>
              </a:tr>
            </a:tbl>
          </a:graphicData>
        </a:graphic>
      </p:graphicFrame>
      <p:graphicFrame>
        <p:nvGraphicFramePr>
          <p:cNvPr id="11" name="표 16">
            <a:extLst>
              <a:ext uri="{FF2B5EF4-FFF2-40B4-BE49-F238E27FC236}">
                <a16:creationId xmlns:a16="http://schemas.microsoft.com/office/drawing/2014/main" id="{13B65752-8421-29D1-7BBA-4385E987D1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641495"/>
              </p:ext>
            </p:extLst>
          </p:nvPr>
        </p:nvGraphicFramePr>
        <p:xfrm>
          <a:off x="595618" y="4795352"/>
          <a:ext cx="11000763" cy="138320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30440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6429401">
                  <a:extLst>
                    <a:ext uri="{9D8B030D-6E8A-4147-A177-3AD203B41FA5}">
                      <a16:colId xmlns:a16="http://schemas.microsoft.com/office/drawing/2014/main" val="1801977618"/>
                    </a:ext>
                  </a:extLst>
                </a:gridCol>
                <a:gridCol w="1589903">
                  <a:extLst>
                    <a:ext uri="{9D8B030D-6E8A-4147-A177-3AD203B41FA5}">
                      <a16:colId xmlns:a16="http://schemas.microsoft.com/office/drawing/2014/main" val="2799977417"/>
                    </a:ext>
                  </a:extLst>
                </a:gridCol>
                <a:gridCol w="1851019">
                  <a:extLst>
                    <a:ext uri="{9D8B030D-6E8A-4147-A177-3AD203B41FA5}">
                      <a16:colId xmlns:a16="http://schemas.microsoft.com/office/drawing/2014/main" val="4002169272"/>
                    </a:ext>
                  </a:extLst>
                </a:gridCol>
              </a:tblGrid>
              <a:tr h="26209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경로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`</a:t>
                      </a:r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구조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1092626"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C:\RPA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교육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\P_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미니프로젝트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\Temp</a:t>
                      </a:r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None/>
                      </a:pPr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작업에 필요한 파일 중 언제나 항상 필요한 파일들을 저장합니다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34594"/>
                  </a:ext>
                </a:extLst>
              </a:tr>
            </a:tbl>
          </a:graphicData>
        </a:graphic>
      </p:graphicFrame>
      <p:graphicFrame>
        <p:nvGraphicFramePr>
          <p:cNvPr id="12" name="표 16">
            <a:extLst>
              <a:ext uri="{FF2B5EF4-FFF2-40B4-BE49-F238E27FC236}">
                <a16:creationId xmlns:a16="http://schemas.microsoft.com/office/drawing/2014/main" id="{E858318E-B06D-47E9-9FC5-F5FD8C2874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1267067"/>
              </p:ext>
            </p:extLst>
          </p:nvPr>
        </p:nvGraphicFramePr>
        <p:xfrm>
          <a:off x="595618" y="3440635"/>
          <a:ext cx="11000763" cy="135471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30440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6429401">
                  <a:extLst>
                    <a:ext uri="{9D8B030D-6E8A-4147-A177-3AD203B41FA5}">
                      <a16:colId xmlns:a16="http://schemas.microsoft.com/office/drawing/2014/main" val="1801977618"/>
                    </a:ext>
                  </a:extLst>
                </a:gridCol>
                <a:gridCol w="1589903">
                  <a:extLst>
                    <a:ext uri="{9D8B030D-6E8A-4147-A177-3AD203B41FA5}">
                      <a16:colId xmlns:a16="http://schemas.microsoft.com/office/drawing/2014/main" val="2799977417"/>
                    </a:ext>
                  </a:extLst>
                </a:gridCol>
                <a:gridCol w="1851019">
                  <a:extLst>
                    <a:ext uri="{9D8B030D-6E8A-4147-A177-3AD203B41FA5}">
                      <a16:colId xmlns:a16="http://schemas.microsoft.com/office/drawing/2014/main" val="1430498330"/>
                    </a:ext>
                  </a:extLst>
                </a:gridCol>
              </a:tblGrid>
              <a:tr h="25525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구조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1064140"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C:\RPA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교육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\P_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미니프로젝트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\Output</a:t>
                      </a:r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None/>
                      </a:pPr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최종 결과 파일을 생성해서 저장합니다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indent="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None/>
                      </a:pP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None/>
                      </a:pP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034594"/>
                  </a:ext>
                </a:extLst>
              </a:tr>
            </a:tbl>
          </a:graphicData>
        </a:graphic>
      </p:graphicFrame>
      <p:pic>
        <p:nvPicPr>
          <p:cNvPr id="18" name="그림 17">
            <a:extLst>
              <a:ext uri="{FF2B5EF4-FFF2-40B4-BE49-F238E27FC236}">
                <a16:creationId xmlns:a16="http://schemas.microsoft.com/office/drawing/2014/main" id="{C482F67D-CB98-E399-52A1-2C218A02A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789" y="2365521"/>
            <a:ext cx="6387957" cy="1051843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36784C1-A968-2776-6AA1-6982BD748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6608" y="3743936"/>
            <a:ext cx="6384138" cy="975711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04B36B43-A136-A067-01BA-31A081D794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2789" y="5098652"/>
            <a:ext cx="6387958" cy="1004197"/>
          </a:xfrm>
          <a:prstGeom prst="rect">
            <a:avLst/>
          </a:prstGeom>
        </p:spPr>
      </p:pic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ED1ECEA1-4324-D420-F72C-010AE2CC9D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5789980"/>
              </p:ext>
            </p:extLst>
          </p:nvPr>
        </p:nvGraphicFramePr>
        <p:xfrm>
          <a:off x="10243752" y="5261208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6" imgW="914400" imgH="771525" progId="Excel.Sheet.12">
                  <p:embed/>
                </p:oleObj>
              </mc:Choice>
              <mc:Fallback>
                <p:oleObj name="Worksheet" showAsIcon="1" r:id="rId6" imgW="914400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243752" y="5261208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39B3C28C-4303-3BDE-B558-14EF2BBB9B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734497"/>
              </p:ext>
            </p:extLst>
          </p:nvPr>
        </p:nvGraphicFramePr>
        <p:xfrm>
          <a:off x="10243752" y="392701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8" imgW="914400" imgH="771525" progId="Excel.Sheet.12">
                  <p:embed/>
                </p:oleObj>
              </mc:Choice>
              <mc:Fallback>
                <p:oleObj name="Worksheet" showAsIcon="1" r:id="rId8" imgW="914400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243752" y="392701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>
            <a:extLst>
              <a:ext uri="{FF2B5EF4-FFF2-40B4-BE49-F238E27FC236}">
                <a16:creationId xmlns:a16="http://schemas.microsoft.com/office/drawing/2014/main" id="{1D7E182A-6FAF-7E00-31A7-C4FE376FD1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0515705"/>
              </p:ext>
            </p:extLst>
          </p:nvPr>
        </p:nvGraphicFramePr>
        <p:xfrm>
          <a:off x="9605314" y="2383167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10" imgW="914400" imgH="771525" progId="Package">
                  <p:embed/>
                </p:oleObj>
              </mc:Choice>
              <mc:Fallback>
                <p:oleObj name="포장기 셸 개체" showAsIcon="1" r:id="rId10" imgW="914400" imgH="771525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605314" y="2383167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개체 12">
            <a:extLst>
              <a:ext uri="{FF2B5EF4-FFF2-40B4-BE49-F238E27FC236}">
                <a16:creationId xmlns:a16="http://schemas.microsoft.com/office/drawing/2014/main" id="{FC387B2D-2EA4-5930-9159-1267FB320C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2442207"/>
              </p:ext>
            </p:extLst>
          </p:nvPr>
        </p:nvGraphicFramePr>
        <p:xfrm>
          <a:off x="10210797" y="2383167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12" imgW="914400" imgH="771525" progId="Package">
                  <p:embed/>
                </p:oleObj>
              </mc:Choice>
              <mc:Fallback>
                <p:oleObj name="포장기 셸 개체" showAsIcon="1" r:id="rId12" imgW="914400" imgH="771525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0210797" y="2383167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개체 13">
            <a:extLst>
              <a:ext uri="{FF2B5EF4-FFF2-40B4-BE49-F238E27FC236}">
                <a16:creationId xmlns:a16="http://schemas.microsoft.com/office/drawing/2014/main" id="{D5CA3A55-5B41-6494-46FE-885B5AB371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1333391"/>
              </p:ext>
            </p:extLst>
          </p:nvPr>
        </p:nvGraphicFramePr>
        <p:xfrm>
          <a:off x="10770970" y="238137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14" imgW="914400" imgH="771525" progId="Package">
                  <p:embed/>
                </p:oleObj>
              </mc:Choice>
              <mc:Fallback>
                <p:oleObj name="포장기 셸 개체" showAsIcon="1" r:id="rId14" imgW="914400" imgH="771525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0770970" y="238137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개체 14">
            <a:extLst>
              <a:ext uri="{FF2B5EF4-FFF2-40B4-BE49-F238E27FC236}">
                <a16:creationId xmlns:a16="http://schemas.microsoft.com/office/drawing/2014/main" id="{5F21526A-71F1-A81B-13F7-F7E52891AE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8601823"/>
              </p:ext>
            </p:extLst>
          </p:nvPr>
        </p:nvGraphicFramePr>
        <p:xfrm>
          <a:off x="9930711" y="292505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16" imgW="914400" imgH="771525" progId="Package">
                  <p:embed/>
                </p:oleObj>
              </mc:Choice>
              <mc:Fallback>
                <p:oleObj name="포장기 셸 개체" showAsIcon="1" r:id="rId16" imgW="914400" imgH="771525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9930711" y="292505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개체 15">
            <a:extLst>
              <a:ext uri="{FF2B5EF4-FFF2-40B4-BE49-F238E27FC236}">
                <a16:creationId xmlns:a16="http://schemas.microsoft.com/office/drawing/2014/main" id="{028C29AE-B397-38C1-17DE-5C9CDC205E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983642"/>
              </p:ext>
            </p:extLst>
          </p:nvPr>
        </p:nvGraphicFramePr>
        <p:xfrm>
          <a:off x="10527954" y="293178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18" imgW="914400" imgH="771525" progId="Package">
                  <p:embed/>
                </p:oleObj>
              </mc:Choice>
              <mc:Fallback>
                <p:oleObj name="포장기 셸 개체" showAsIcon="1" r:id="rId18" imgW="914400" imgH="771525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0527954" y="293178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363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6C7BA0-8C2B-476D-928E-E2B61517A6A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5 –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작업 절차</a:t>
            </a:r>
          </a:p>
        </p:txBody>
      </p:sp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20725BEC-3B42-445C-BAA1-52B2A7A5F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4980505"/>
              </p:ext>
            </p:extLst>
          </p:nvPr>
        </p:nvGraphicFramePr>
        <p:xfrm>
          <a:off x="587230" y="587230"/>
          <a:ext cx="10989578" cy="55728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5067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4781725">
                  <a:extLst>
                    <a:ext uri="{9D8B030D-6E8A-4147-A177-3AD203B41FA5}">
                      <a16:colId xmlns:a16="http://schemas.microsoft.com/office/drawing/2014/main" val="170707524"/>
                    </a:ext>
                  </a:extLst>
                </a:gridCol>
                <a:gridCol w="1022498">
                  <a:extLst>
                    <a:ext uri="{9D8B030D-6E8A-4147-A177-3AD203B41FA5}">
                      <a16:colId xmlns:a16="http://schemas.microsoft.com/office/drawing/2014/main" val="365190211"/>
                    </a:ext>
                  </a:extLst>
                </a:gridCol>
                <a:gridCol w="1292863">
                  <a:extLst>
                    <a:ext uri="{9D8B030D-6E8A-4147-A177-3AD203B41FA5}">
                      <a16:colId xmlns:a16="http://schemas.microsoft.com/office/drawing/2014/main" val="987199902"/>
                    </a:ext>
                  </a:extLst>
                </a:gridCol>
                <a:gridCol w="2877425">
                  <a:extLst>
                    <a:ext uri="{9D8B030D-6E8A-4147-A177-3AD203B41FA5}">
                      <a16:colId xmlns:a16="http://schemas.microsoft.com/office/drawing/2014/main" val="338014259"/>
                    </a:ext>
                  </a:extLst>
                </a:gridCol>
              </a:tblGrid>
              <a:tr h="2768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개요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폴더 생성 및 템플릿 복사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C:\RPA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교육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\P_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미니프로젝트</a:t>
                      </a:r>
                      <a:endParaRPr lang="en-US" altLang="ko-KR" sz="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305080">
                <a:tc rowSpan="4"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작업 상세 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691980"/>
                  </a:ext>
                </a:extLst>
              </a:tr>
              <a:tr h="353241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dk1"/>
                          </a:solidFill>
                        </a:rPr>
                        <a:t>프로젝트 이름으로 폴더를 만들고 그 안에 </a:t>
                      </a:r>
                      <a:r>
                        <a:rPr lang="en-US" altLang="ko-KR" sz="900" b="0" baseline="0" dirty="0">
                          <a:solidFill>
                            <a:schemeClr val="dk1"/>
                          </a:solidFill>
                        </a:rPr>
                        <a:t>Input, Output, Temp </a:t>
                      </a:r>
                      <a:r>
                        <a:rPr lang="ko-KR" altLang="en-US" sz="900" b="0" baseline="0" dirty="0">
                          <a:solidFill>
                            <a:schemeClr val="dk1"/>
                          </a:solidFill>
                        </a:rPr>
                        <a:t>폴더를 만든다</a:t>
                      </a:r>
                      <a:r>
                        <a:rPr lang="en-US" altLang="ko-KR" sz="900" b="0" baseline="0" dirty="0">
                          <a:solidFill>
                            <a:schemeClr val="dk1"/>
                          </a:solidFill>
                        </a:rPr>
                        <a:t>.</a:t>
                      </a: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dk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altLang="ko-KR" sz="900" b="0" baseline="0" dirty="0">
                          <a:solidFill>
                            <a:schemeClr val="dk1"/>
                          </a:solidFill>
                        </a:rPr>
                        <a:t>Temp</a:t>
                      </a:r>
                      <a:r>
                        <a:rPr lang="ko-KR" altLang="en-US" sz="900" b="0" baseline="0" dirty="0">
                          <a:solidFill>
                            <a:schemeClr val="dk1"/>
                          </a:solidFill>
                        </a:rPr>
                        <a:t>폴더 안에 템플릿을 복사하여 넣는다</a:t>
                      </a:r>
                      <a:r>
                        <a:rPr lang="en-US" altLang="ko-KR" sz="900" b="0" baseline="0" dirty="0">
                          <a:solidFill>
                            <a:schemeClr val="dk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640724"/>
                  </a:ext>
                </a:extLst>
              </a:tr>
              <a:tr h="31133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비고 및 특이사항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930953"/>
                  </a:ext>
                </a:extLst>
              </a:tr>
              <a:tr h="113348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900" dirty="0"/>
                        <a:t>복사 전 템플릿 위치는 임의로 정함</a:t>
                      </a:r>
                      <a:endParaRPr lang="en-US" altLang="ko-KR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673814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A3FDCC21-87CC-C7E3-CDA4-6D893EE41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50" y="1319012"/>
            <a:ext cx="6592220" cy="1343212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58DD596E-F1EB-B171-6932-4A4350991094}"/>
              </a:ext>
            </a:extLst>
          </p:cNvPr>
          <p:cNvGrpSpPr/>
          <p:nvPr/>
        </p:nvGrpSpPr>
        <p:grpSpPr>
          <a:xfrm>
            <a:off x="1530649" y="1055339"/>
            <a:ext cx="240249" cy="276999"/>
            <a:chOff x="9128267" y="2527228"/>
            <a:chExt cx="267403" cy="327826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7C0E0ABC-C773-3AA6-0A04-B338A28C3D55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3CC7C40-3B31-B4C0-E1A3-06011BDFB5D7}"/>
                </a:ext>
              </a:extLst>
            </p:cNvPr>
            <p:cNvSpPr txBox="1"/>
            <p:nvPr/>
          </p:nvSpPr>
          <p:spPr>
            <a:xfrm>
              <a:off x="9128267" y="2527228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1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DA290A0-A974-4804-6B7B-014B697CC7A9}"/>
              </a:ext>
            </a:extLst>
          </p:cNvPr>
          <p:cNvSpPr/>
          <p:nvPr/>
        </p:nvSpPr>
        <p:spPr>
          <a:xfrm>
            <a:off x="1770898" y="1319012"/>
            <a:ext cx="3479197" cy="21265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B4D573D-66F9-A170-871B-A0D49BCE8C47}"/>
              </a:ext>
            </a:extLst>
          </p:cNvPr>
          <p:cNvSpPr/>
          <p:nvPr/>
        </p:nvSpPr>
        <p:spPr>
          <a:xfrm>
            <a:off x="2441405" y="1884291"/>
            <a:ext cx="4452555" cy="65342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54045A1-EC1C-455E-C4A2-C1DE7F58E91A}"/>
              </a:ext>
            </a:extLst>
          </p:cNvPr>
          <p:cNvGrpSpPr/>
          <p:nvPr/>
        </p:nvGrpSpPr>
        <p:grpSpPr>
          <a:xfrm>
            <a:off x="2201145" y="1656835"/>
            <a:ext cx="240260" cy="276999"/>
            <a:chOff x="9128255" y="2527227"/>
            <a:chExt cx="267415" cy="327826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65A2FFA7-CB2C-36F6-9960-8F6FE78377FA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A764768-CD4A-E72C-A703-061BA1D60B6A}"/>
                </a:ext>
              </a:extLst>
            </p:cNvPr>
            <p:cNvSpPr txBox="1"/>
            <p:nvPr/>
          </p:nvSpPr>
          <p:spPr>
            <a:xfrm>
              <a:off x="9128255" y="2527227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2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51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6C7BA0-8C2B-476D-928E-E2B61517A6A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3 –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작업 절차</a:t>
            </a:r>
          </a:p>
        </p:txBody>
      </p:sp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20725BEC-3B42-445C-BAA1-52B2A7A5F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052329"/>
              </p:ext>
            </p:extLst>
          </p:nvPr>
        </p:nvGraphicFramePr>
        <p:xfrm>
          <a:off x="587230" y="587230"/>
          <a:ext cx="10989578" cy="55728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5067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4781725">
                  <a:extLst>
                    <a:ext uri="{9D8B030D-6E8A-4147-A177-3AD203B41FA5}">
                      <a16:colId xmlns:a16="http://schemas.microsoft.com/office/drawing/2014/main" val="170707524"/>
                    </a:ext>
                  </a:extLst>
                </a:gridCol>
                <a:gridCol w="1022498">
                  <a:extLst>
                    <a:ext uri="{9D8B030D-6E8A-4147-A177-3AD203B41FA5}">
                      <a16:colId xmlns:a16="http://schemas.microsoft.com/office/drawing/2014/main" val="365190211"/>
                    </a:ext>
                  </a:extLst>
                </a:gridCol>
                <a:gridCol w="1292863">
                  <a:extLst>
                    <a:ext uri="{9D8B030D-6E8A-4147-A177-3AD203B41FA5}">
                      <a16:colId xmlns:a16="http://schemas.microsoft.com/office/drawing/2014/main" val="987199902"/>
                    </a:ext>
                  </a:extLst>
                </a:gridCol>
                <a:gridCol w="2877425">
                  <a:extLst>
                    <a:ext uri="{9D8B030D-6E8A-4147-A177-3AD203B41FA5}">
                      <a16:colId xmlns:a16="http://schemas.microsoft.com/office/drawing/2014/main" val="338014259"/>
                    </a:ext>
                  </a:extLst>
                </a:gridCol>
              </a:tblGrid>
              <a:tr h="2768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개요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엑셀 오픈 및 이미지 링크 추출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C:\RPA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교육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\P_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미니프로젝트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\Temp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305080">
                <a:tc rowSpan="4"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작업 상세 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691980"/>
                  </a:ext>
                </a:extLst>
              </a:tr>
              <a:tr h="353241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Temp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폴더 안에 있는 템플릿 실행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이미지 분석</a:t>
                      </a: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시트에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데이터 추출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640724"/>
                  </a:ext>
                </a:extLst>
              </a:tr>
              <a:tr h="31133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비고 및 특이사항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930953"/>
                  </a:ext>
                </a:extLst>
              </a:tr>
              <a:tr h="113348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900" dirty="0"/>
                        <a:t>    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673814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6986698E-2153-4CBE-A203-04725EF03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192" y="1260854"/>
            <a:ext cx="7649240" cy="89209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A4125921-364E-814A-B293-2628A096CA5E}"/>
              </a:ext>
            </a:extLst>
          </p:cNvPr>
          <p:cNvSpPr/>
          <p:nvPr/>
        </p:nvSpPr>
        <p:spPr>
          <a:xfrm>
            <a:off x="1592494" y="1268261"/>
            <a:ext cx="3944995" cy="23176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4925FB5-EF3F-43DE-B7C1-E2BC347631FE}"/>
              </a:ext>
            </a:extLst>
          </p:cNvPr>
          <p:cNvGrpSpPr/>
          <p:nvPr/>
        </p:nvGrpSpPr>
        <p:grpSpPr>
          <a:xfrm>
            <a:off x="1352245" y="997968"/>
            <a:ext cx="240249" cy="276999"/>
            <a:chOff x="9128267" y="2527228"/>
            <a:chExt cx="267403" cy="327826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8B616F4-909B-A14E-D7DC-2BCED692E724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DCEA037-57BC-A193-AC4E-8F808E28072F}"/>
                </a:ext>
              </a:extLst>
            </p:cNvPr>
            <p:cNvSpPr txBox="1"/>
            <p:nvPr/>
          </p:nvSpPr>
          <p:spPr>
            <a:xfrm>
              <a:off x="9128267" y="2527228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1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7679FAB-609B-03DC-636B-C168ABA068E5}"/>
              </a:ext>
            </a:extLst>
          </p:cNvPr>
          <p:cNvSpPr/>
          <p:nvPr/>
        </p:nvSpPr>
        <p:spPr>
          <a:xfrm>
            <a:off x="2213535" y="1833643"/>
            <a:ext cx="1803662" cy="23176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CB2B408-D5D9-577F-850C-45C1545A595B}"/>
              </a:ext>
            </a:extLst>
          </p:cNvPr>
          <p:cNvGrpSpPr/>
          <p:nvPr/>
        </p:nvGrpSpPr>
        <p:grpSpPr>
          <a:xfrm>
            <a:off x="1973275" y="1589034"/>
            <a:ext cx="240260" cy="276999"/>
            <a:chOff x="9128255" y="2527227"/>
            <a:chExt cx="267415" cy="327826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6B6C35F9-FB8D-92E0-C5B3-FCE3AAE12BB7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A174248-95D0-55E5-1E2F-EDA5B9E0EA01}"/>
                </a:ext>
              </a:extLst>
            </p:cNvPr>
            <p:cNvSpPr txBox="1"/>
            <p:nvPr/>
          </p:nvSpPr>
          <p:spPr>
            <a:xfrm>
              <a:off x="9128255" y="2527227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2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98354E9D-125F-8ADE-CBF7-A97FDB59B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44" y="2152949"/>
            <a:ext cx="7856017" cy="3980028"/>
          </a:xfrm>
          <a:prstGeom prst="rect">
            <a:avLst/>
          </a:prstGeom>
        </p:spPr>
      </p:pic>
      <p:grpSp>
        <p:nvGrpSpPr>
          <p:cNvPr id="24" name="그룹 23">
            <a:extLst>
              <a:ext uri="{FF2B5EF4-FFF2-40B4-BE49-F238E27FC236}">
                <a16:creationId xmlns:a16="http://schemas.microsoft.com/office/drawing/2014/main" id="{D2DEE3D9-3D2E-38A8-8E93-E5E1660004E0}"/>
              </a:ext>
            </a:extLst>
          </p:cNvPr>
          <p:cNvGrpSpPr/>
          <p:nvPr/>
        </p:nvGrpSpPr>
        <p:grpSpPr>
          <a:xfrm>
            <a:off x="1171867" y="5744610"/>
            <a:ext cx="240260" cy="276999"/>
            <a:chOff x="9128255" y="2527227"/>
            <a:chExt cx="267415" cy="327826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259C454-54BE-10D4-EE0F-786E92C8964D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83700EC-6554-4592-FF2A-95896CE87BE7}"/>
                </a:ext>
              </a:extLst>
            </p:cNvPr>
            <p:cNvSpPr txBox="1"/>
            <p:nvPr/>
          </p:nvSpPr>
          <p:spPr>
            <a:xfrm>
              <a:off x="9128255" y="2527227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3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FEEF0AB-4E75-9380-D3FC-9E5E4FF9A650}"/>
              </a:ext>
            </a:extLst>
          </p:cNvPr>
          <p:cNvSpPr/>
          <p:nvPr/>
        </p:nvSpPr>
        <p:spPr>
          <a:xfrm>
            <a:off x="1171867" y="2275481"/>
            <a:ext cx="6938458" cy="6679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D95B5C9-1C5F-3443-26D7-A10F8DE04020}"/>
              </a:ext>
            </a:extLst>
          </p:cNvPr>
          <p:cNvSpPr/>
          <p:nvPr/>
        </p:nvSpPr>
        <p:spPr>
          <a:xfrm>
            <a:off x="1412127" y="5999355"/>
            <a:ext cx="461278" cy="16075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9A974CD-55DB-1A23-C601-D01A46AEE7E7}"/>
              </a:ext>
            </a:extLst>
          </p:cNvPr>
          <p:cNvGrpSpPr/>
          <p:nvPr/>
        </p:nvGrpSpPr>
        <p:grpSpPr>
          <a:xfrm>
            <a:off x="880127" y="2001460"/>
            <a:ext cx="240257" cy="276999"/>
            <a:chOff x="9128258" y="2527226"/>
            <a:chExt cx="267412" cy="327826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8FA314E9-7C95-8E14-8FC0-6CEAC87EE73F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E8913E4-601A-9B2D-5E18-49C46F24164C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4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857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6C7BA0-8C2B-476D-928E-E2B61517A6A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3 –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작업 절차</a:t>
            </a:r>
          </a:p>
        </p:txBody>
      </p:sp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20725BEC-3B42-445C-BAA1-52B2A7A5F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467927"/>
              </p:ext>
            </p:extLst>
          </p:nvPr>
        </p:nvGraphicFramePr>
        <p:xfrm>
          <a:off x="587230" y="587230"/>
          <a:ext cx="10989578" cy="55728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5067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4781725">
                  <a:extLst>
                    <a:ext uri="{9D8B030D-6E8A-4147-A177-3AD203B41FA5}">
                      <a16:colId xmlns:a16="http://schemas.microsoft.com/office/drawing/2014/main" val="170707524"/>
                    </a:ext>
                  </a:extLst>
                </a:gridCol>
                <a:gridCol w="1022498">
                  <a:extLst>
                    <a:ext uri="{9D8B030D-6E8A-4147-A177-3AD203B41FA5}">
                      <a16:colId xmlns:a16="http://schemas.microsoft.com/office/drawing/2014/main" val="365190211"/>
                    </a:ext>
                  </a:extLst>
                </a:gridCol>
                <a:gridCol w="1292863">
                  <a:extLst>
                    <a:ext uri="{9D8B030D-6E8A-4147-A177-3AD203B41FA5}">
                      <a16:colId xmlns:a16="http://schemas.microsoft.com/office/drawing/2014/main" val="987199902"/>
                    </a:ext>
                  </a:extLst>
                </a:gridCol>
                <a:gridCol w="2877425">
                  <a:extLst>
                    <a:ext uri="{9D8B030D-6E8A-4147-A177-3AD203B41FA5}">
                      <a16:colId xmlns:a16="http://schemas.microsoft.com/office/drawing/2014/main" val="338014259"/>
                    </a:ext>
                  </a:extLst>
                </a:gridCol>
              </a:tblGrid>
              <a:tr h="2768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개요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Chat GPT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를 통해 이미지 분석 및 이미지 요약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 err="1">
                          <a:solidFill>
                            <a:schemeClr val="tx1"/>
                          </a:solidFill>
                        </a:rPr>
                        <a:t>Brity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RPA(Chat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GPT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API)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305080">
                <a:tc rowSpan="4"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작업 상세 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691980"/>
                  </a:ext>
                </a:extLst>
              </a:tr>
              <a:tr h="353241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Chat GPT Body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 선언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altLang="ko-KR" sz="900" b="0" baseline="0" dirty="0" err="1">
                          <a:solidFill>
                            <a:schemeClr val="tx1"/>
                          </a:solidFill>
                        </a:rPr>
                        <a:t>SendRequest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로 </a:t>
                      </a: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Chat GPT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에게 분석 요청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이미지 분석 실패 시 최대 </a:t>
                      </a: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회 재시도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640724"/>
                  </a:ext>
                </a:extLst>
              </a:tr>
              <a:tr h="31133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비고 및 특이사항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930953"/>
                  </a:ext>
                </a:extLst>
              </a:tr>
              <a:tr h="113348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673814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0639CB81-0CB8-756B-09AD-3B715F01A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125" y="1000360"/>
            <a:ext cx="5094416" cy="4694084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C1DC101D-5333-1EDC-A3F0-A59290EDEAC3}"/>
              </a:ext>
            </a:extLst>
          </p:cNvPr>
          <p:cNvGrpSpPr/>
          <p:nvPr/>
        </p:nvGrpSpPr>
        <p:grpSpPr>
          <a:xfrm>
            <a:off x="5912280" y="992913"/>
            <a:ext cx="240249" cy="276999"/>
            <a:chOff x="9128267" y="2527228"/>
            <a:chExt cx="267403" cy="327826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2540A5D-1E06-9493-8297-1AF3E5B803FF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4858EB-BB0D-EE3B-F486-5FD9E468F403}"/>
                </a:ext>
              </a:extLst>
            </p:cNvPr>
            <p:cNvSpPr txBox="1"/>
            <p:nvPr/>
          </p:nvSpPr>
          <p:spPr>
            <a:xfrm>
              <a:off x="9128267" y="2527228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1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E3BFCF7-3086-B7BB-F871-33BDA54C396D}"/>
              </a:ext>
            </a:extLst>
          </p:cNvPr>
          <p:cNvGrpSpPr/>
          <p:nvPr/>
        </p:nvGrpSpPr>
        <p:grpSpPr>
          <a:xfrm>
            <a:off x="8209178" y="2072694"/>
            <a:ext cx="240255" cy="276999"/>
            <a:chOff x="9128260" y="2527225"/>
            <a:chExt cx="267410" cy="327826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6C306C6-B7BB-0088-DCA5-B91952332BC1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706CBF6-0D8D-EC6D-CD33-AAECE2F8FCA4}"/>
                </a:ext>
              </a:extLst>
            </p:cNvPr>
            <p:cNvSpPr txBox="1"/>
            <p:nvPr/>
          </p:nvSpPr>
          <p:spPr>
            <a:xfrm>
              <a:off x="9128260" y="2527225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2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61B75D1-D276-72A5-15D9-47C2F608B298}"/>
              </a:ext>
            </a:extLst>
          </p:cNvPr>
          <p:cNvSpPr/>
          <p:nvPr/>
        </p:nvSpPr>
        <p:spPr>
          <a:xfrm>
            <a:off x="769434" y="1000360"/>
            <a:ext cx="5118410" cy="470906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334AA16-699E-23D6-1729-93B0D5DC9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242" y="2072694"/>
            <a:ext cx="3603923" cy="3919732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6364EC22-87E8-04D5-A5D5-8364B17EB8AF}"/>
              </a:ext>
            </a:extLst>
          </p:cNvPr>
          <p:cNvSpPr/>
          <p:nvPr/>
        </p:nvSpPr>
        <p:spPr>
          <a:xfrm>
            <a:off x="4567229" y="2085323"/>
            <a:ext cx="3622936" cy="3930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33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20725BEC-3B42-445C-BAA1-52B2A7A5F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5445586"/>
              </p:ext>
            </p:extLst>
          </p:nvPr>
        </p:nvGraphicFramePr>
        <p:xfrm>
          <a:off x="587230" y="587230"/>
          <a:ext cx="10989578" cy="55728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5067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4781725">
                  <a:extLst>
                    <a:ext uri="{9D8B030D-6E8A-4147-A177-3AD203B41FA5}">
                      <a16:colId xmlns:a16="http://schemas.microsoft.com/office/drawing/2014/main" val="170707524"/>
                    </a:ext>
                  </a:extLst>
                </a:gridCol>
                <a:gridCol w="1022498">
                  <a:extLst>
                    <a:ext uri="{9D8B030D-6E8A-4147-A177-3AD203B41FA5}">
                      <a16:colId xmlns:a16="http://schemas.microsoft.com/office/drawing/2014/main" val="365190211"/>
                    </a:ext>
                  </a:extLst>
                </a:gridCol>
                <a:gridCol w="1292863">
                  <a:extLst>
                    <a:ext uri="{9D8B030D-6E8A-4147-A177-3AD203B41FA5}">
                      <a16:colId xmlns:a16="http://schemas.microsoft.com/office/drawing/2014/main" val="987199902"/>
                    </a:ext>
                  </a:extLst>
                </a:gridCol>
                <a:gridCol w="2877425">
                  <a:extLst>
                    <a:ext uri="{9D8B030D-6E8A-4147-A177-3AD203B41FA5}">
                      <a16:colId xmlns:a16="http://schemas.microsoft.com/office/drawing/2014/main" val="338014259"/>
                    </a:ext>
                  </a:extLst>
                </a:gridCol>
              </a:tblGrid>
              <a:tr h="2768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개요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가공 데이터 입력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C:\RPA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교육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\P_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미니프로젝트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\Temp\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미니 프로젝트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1_Template.xlsx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305080">
                <a:tc rowSpan="4"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작업 상세 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691980"/>
                  </a:ext>
                </a:extLst>
              </a:tr>
              <a:tr h="353241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이미지 분석</a:t>
                      </a: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시트에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가공된 이미지 분석 내용 입력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가공된 이미지 분석 요약 내용 입력</a:t>
                      </a:r>
                      <a:b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</a:b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640724"/>
                  </a:ext>
                </a:extLst>
              </a:tr>
              <a:tr h="31133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비고 및 특이사항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930953"/>
                  </a:ext>
                </a:extLst>
              </a:tr>
              <a:tr h="113348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673814"/>
                  </a:ext>
                </a:extLst>
              </a:tr>
            </a:tbl>
          </a:graphicData>
        </a:graphic>
      </p:graphicFrame>
      <p:pic>
        <p:nvPicPr>
          <p:cNvPr id="13" name="그림 12">
            <a:extLst>
              <a:ext uri="{FF2B5EF4-FFF2-40B4-BE49-F238E27FC236}">
                <a16:creationId xmlns:a16="http://schemas.microsoft.com/office/drawing/2014/main" id="{BBB3496D-E616-5BB7-32F7-665952FD1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29" y="1006087"/>
            <a:ext cx="7876310" cy="50267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6C7BA0-8C2B-476D-928E-E2B61517A6A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3 –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작업 절차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5077650-23EF-FAB6-FB66-FBDB981044ED}"/>
              </a:ext>
            </a:extLst>
          </p:cNvPr>
          <p:cNvGrpSpPr/>
          <p:nvPr/>
        </p:nvGrpSpPr>
        <p:grpSpPr>
          <a:xfrm>
            <a:off x="986378" y="5615734"/>
            <a:ext cx="240256" cy="276999"/>
            <a:chOff x="9128259" y="2527227"/>
            <a:chExt cx="267411" cy="327826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1DF43DA8-13B5-0D46-4592-B768167DF3C4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473D7A-1F47-7A4C-16CA-8E8924085FAE}"/>
                </a:ext>
              </a:extLst>
            </p:cNvPr>
            <p:cNvSpPr txBox="1"/>
            <p:nvPr/>
          </p:nvSpPr>
          <p:spPr>
            <a:xfrm>
              <a:off x="9128259" y="2527227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1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5D289B0-2BE4-263D-55FF-AD7A3B408EEE}"/>
              </a:ext>
            </a:extLst>
          </p:cNvPr>
          <p:cNvSpPr/>
          <p:nvPr/>
        </p:nvSpPr>
        <p:spPr>
          <a:xfrm>
            <a:off x="1226634" y="5851913"/>
            <a:ext cx="468352" cy="1808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79BE219-E5DC-3D8A-8F29-7E4A2C5B4688}"/>
              </a:ext>
            </a:extLst>
          </p:cNvPr>
          <p:cNvGrpSpPr/>
          <p:nvPr/>
        </p:nvGrpSpPr>
        <p:grpSpPr>
          <a:xfrm>
            <a:off x="996302" y="1031723"/>
            <a:ext cx="240260" cy="276999"/>
            <a:chOff x="9128255" y="2527227"/>
            <a:chExt cx="267415" cy="327826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E045598A-37ED-EFFB-3D40-C629E85FA559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CB17B6F-32E6-E4A7-6ADC-129F529DE5C9}"/>
                </a:ext>
              </a:extLst>
            </p:cNvPr>
            <p:cNvSpPr txBox="1"/>
            <p:nvPr/>
          </p:nvSpPr>
          <p:spPr>
            <a:xfrm>
              <a:off x="9128255" y="2527227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2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9EC677B-C421-0385-A019-9D4C1571D360}"/>
              </a:ext>
            </a:extLst>
          </p:cNvPr>
          <p:cNvSpPr/>
          <p:nvPr/>
        </p:nvSpPr>
        <p:spPr>
          <a:xfrm>
            <a:off x="1226634" y="1308722"/>
            <a:ext cx="4360128" cy="356436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A8CEB5A-C11C-ED92-2476-A3D894D85439}"/>
              </a:ext>
            </a:extLst>
          </p:cNvPr>
          <p:cNvSpPr/>
          <p:nvPr/>
        </p:nvSpPr>
        <p:spPr>
          <a:xfrm flipH="1">
            <a:off x="5586761" y="1308722"/>
            <a:ext cx="2999677" cy="356436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4F36E62-3A4C-42CA-66E7-923DD4053640}"/>
              </a:ext>
            </a:extLst>
          </p:cNvPr>
          <p:cNvGrpSpPr/>
          <p:nvPr/>
        </p:nvGrpSpPr>
        <p:grpSpPr>
          <a:xfrm>
            <a:off x="5469404" y="1074369"/>
            <a:ext cx="240257" cy="276999"/>
            <a:chOff x="9128258" y="2527226"/>
            <a:chExt cx="267412" cy="327826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3B4E055C-C13F-D100-98D0-50AAAE440574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266C0FF-E628-A66B-2121-2A55175E29DF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3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518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20725BEC-3B42-445C-BAA1-52B2A7A5F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9580394"/>
              </p:ext>
            </p:extLst>
          </p:nvPr>
        </p:nvGraphicFramePr>
        <p:xfrm>
          <a:off x="587230" y="587230"/>
          <a:ext cx="10989578" cy="55728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15067">
                  <a:extLst>
                    <a:ext uri="{9D8B030D-6E8A-4147-A177-3AD203B41FA5}">
                      <a16:colId xmlns:a16="http://schemas.microsoft.com/office/drawing/2014/main" val="3355884661"/>
                    </a:ext>
                  </a:extLst>
                </a:gridCol>
                <a:gridCol w="4781725">
                  <a:extLst>
                    <a:ext uri="{9D8B030D-6E8A-4147-A177-3AD203B41FA5}">
                      <a16:colId xmlns:a16="http://schemas.microsoft.com/office/drawing/2014/main" val="170707524"/>
                    </a:ext>
                  </a:extLst>
                </a:gridCol>
                <a:gridCol w="1022498">
                  <a:extLst>
                    <a:ext uri="{9D8B030D-6E8A-4147-A177-3AD203B41FA5}">
                      <a16:colId xmlns:a16="http://schemas.microsoft.com/office/drawing/2014/main" val="365190211"/>
                    </a:ext>
                  </a:extLst>
                </a:gridCol>
                <a:gridCol w="1292863">
                  <a:extLst>
                    <a:ext uri="{9D8B030D-6E8A-4147-A177-3AD203B41FA5}">
                      <a16:colId xmlns:a16="http://schemas.microsoft.com/office/drawing/2014/main" val="987199902"/>
                    </a:ext>
                  </a:extLst>
                </a:gridCol>
                <a:gridCol w="2877425">
                  <a:extLst>
                    <a:ext uri="{9D8B030D-6E8A-4147-A177-3AD203B41FA5}">
                      <a16:colId xmlns:a16="http://schemas.microsoft.com/office/drawing/2014/main" val="338014259"/>
                    </a:ext>
                  </a:extLst>
                </a:gridCol>
              </a:tblGrid>
              <a:tr h="2768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개요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이미지 생성 데이터 추출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작업 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C:\RPA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교육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\P_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미니프로젝트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\Temp\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미니 프로젝트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1_Template.xlsx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371606"/>
                  </a:ext>
                </a:extLst>
              </a:tr>
              <a:tr h="305080">
                <a:tc rowSpan="4"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작업 상세 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691980"/>
                  </a:ext>
                </a:extLst>
              </a:tr>
              <a:tr h="353241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이미지 생성</a:t>
                      </a: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</a:rPr>
                        <a:t>‘ </a:t>
                      </a: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시트에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>
                          <a:solidFill>
                            <a:schemeClr val="tx1"/>
                          </a:solidFill>
                        </a:rPr>
                        <a:t>이미지 생성 요청사항 데이터 추출</a:t>
                      </a:r>
                      <a:endParaRPr lang="en-US" altLang="ko-KR" sz="9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640724"/>
                  </a:ext>
                </a:extLst>
              </a:tr>
              <a:tr h="31133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/>
                        <a:t>비고 및 특이사항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930953"/>
                  </a:ext>
                </a:extLst>
              </a:tr>
              <a:tr h="1133481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br>
                        <a:rPr lang="en-US" altLang="ko-KR" sz="900" dirty="0"/>
                      </a:br>
                      <a:endParaRPr lang="en-US" altLang="ko-KR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673814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79AFFC5D-B8E6-5262-2CE6-5979A3C3F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431" y="1022500"/>
            <a:ext cx="6112792" cy="50137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6C7BA0-8C2B-476D-928E-E2B61517A6A4}"/>
              </a:ext>
            </a:extLst>
          </p:cNvPr>
          <p:cNvSpPr txBox="1"/>
          <p:nvPr/>
        </p:nvSpPr>
        <p:spPr>
          <a:xfrm>
            <a:off x="556243" y="0"/>
            <a:ext cx="4692468" cy="46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6" b="1" dirty="0">
                <a:solidFill>
                  <a:schemeClr val="accent3">
                    <a:lumMod val="50000"/>
                  </a:schemeClr>
                </a:solidFill>
              </a:rPr>
              <a:t>3 – </a:t>
            </a:r>
            <a:r>
              <a:rPr lang="ko-KR" altLang="en-US" sz="2406" b="1" dirty="0">
                <a:solidFill>
                  <a:schemeClr val="accent3">
                    <a:lumMod val="50000"/>
                  </a:schemeClr>
                </a:solidFill>
              </a:rPr>
              <a:t>작업 절차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782311F-9BDD-BA34-9121-36DB9001CD48}"/>
              </a:ext>
            </a:extLst>
          </p:cNvPr>
          <p:cNvGrpSpPr/>
          <p:nvPr/>
        </p:nvGrpSpPr>
        <p:grpSpPr>
          <a:xfrm>
            <a:off x="2254247" y="5558501"/>
            <a:ext cx="240257" cy="276999"/>
            <a:chOff x="9128258" y="2527226"/>
            <a:chExt cx="267412" cy="327826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C4046AD-C6D9-B0CF-3BAA-C0C68926BCA7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1E5F2F7-0BDE-5E1C-F8F9-4FD760E3BF0F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1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C8C106F-AFE3-8C16-6D04-A23D4D614B01}"/>
              </a:ext>
            </a:extLst>
          </p:cNvPr>
          <p:cNvSpPr/>
          <p:nvPr/>
        </p:nvSpPr>
        <p:spPr>
          <a:xfrm>
            <a:off x="2494504" y="5823572"/>
            <a:ext cx="661291" cy="17578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864C3B8D-BBED-5C3C-E5CD-D1579F1FF3EC}"/>
              </a:ext>
            </a:extLst>
          </p:cNvPr>
          <p:cNvGrpSpPr/>
          <p:nvPr/>
        </p:nvGrpSpPr>
        <p:grpSpPr>
          <a:xfrm>
            <a:off x="1459920" y="996149"/>
            <a:ext cx="240257" cy="276999"/>
            <a:chOff x="9128258" y="2527226"/>
            <a:chExt cx="267412" cy="327826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831403B5-AE1F-AC34-0B51-A6215F6BF031}"/>
                </a:ext>
              </a:extLst>
            </p:cNvPr>
            <p:cNvSpPr/>
            <p:nvPr/>
          </p:nvSpPr>
          <p:spPr>
            <a:xfrm flipH="1" flipV="1">
              <a:off x="9150355" y="2575419"/>
              <a:ext cx="245315" cy="251669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2288453-AC86-8D9C-B2BF-977A99DB23A3}"/>
                </a:ext>
              </a:extLst>
            </p:cNvPr>
            <p:cNvSpPr txBox="1"/>
            <p:nvPr/>
          </p:nvSpPr>
          <p:spPr>
            <a:xfrm>
              <a:off x="9128258" y="2527226"/>
              <a:ext cx="257899" cy="327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F0000"/>
                  </a:solidFill>
                </a:rPr>
                <a:t>2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A8061A5-663F-3A24-9E06-982DA638C887}"/>
              </a:ext>
            </a:extLst>
          </p:cNvPr>
          <p:cNvSpPr/>
          <p:nvPr/>
        </p:nvSpPr>
        <p:spPr>
          <a:xfrm>
            <a:off x="1700177" y="1246257"/>
            <a:ext cx="5001706" cy="70982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6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4118</TotalTime>
  <Words>1011</Words>
  <Application>Microsoft Office PowerPoint</Application>
  <PresentationFormat>와이드스크린</PresentationFormat>
  <Paragraphs>271</Paragraphs>
  <Slides>15</Slides>
  <Notes>1</Notes>
  <HiddenSlides>0</HiddenSlides>
  <MMClips>1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나눔스퀘어 ExtraBold</vt:lpstr>
      <vt:lpstr>Arial</vt:lpstr>
      <vt:lpstr>Calibri</vt:lpstr>
      <vt:lpstr>Wingdings</vt:lpstr>
      <vt:lpstr>맑은 고딕</vt:lpstr>
      <vt:lpstr>맑은 고딕</vt:lpstr>
      <vt:lpstr>Office 테마</vt:lpstr>
      <vt:lpstr>Worksheet</vt:lpstr>
      <vt:lpstr>포장기 셸 개체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RPA_과제명_사용설명서</dc:title>
  <dc:creator>Hong Jin Woo</dc:creator>
  <cp:lastModifiedBy>1Class_20</cp:lastModifiedBy>
  <cp:revision>115</cp:revision>
  <dcterms:created xsi:type="dcterms:W3CDTF">2021-12-20T06:42:56Z</dcterms:created>
  <dcterms:modified xsi:type="dcterms:W3CDTF">2025-02-20T08:44:09Z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74069300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